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3"/>
    <p:sldId id="257" r:id="rId4"/>
    <p:sldId id="258" r:id="rId5"/>
    <p:sldId id="264" r:id="rId6"/>
    <p:sldId id="312" r:id="rId7"/>
    <p:sldId id="267" r:id="rId8"/>
    <p:sldId id="295" r:id="rId9"/>
    <p:sldId id="296" r:id="rId10"/>
    <p:sldId id="328" r:id="rId11"/>
    <p:sldId id="297" r:id="rId12"/>
    <p:sldId id="327" r:id="rId13"/>
    <p:sldId id="260" r:id="rId14"/>
    <p:sldId id="275" r:id="rId15"/>
    <p:sldId id="279" r:id="rId16"/>
    <p:sldId id="338" r:id="rId17"/>
    <p:sldId id="261" r:id="rId18"/>
    <p:sldId id="278" r:id="rId19"/>
    <p:sldId id="339" r:id="rId20"/>
    <p:sldId id="340" r:id="rId21"/>
    <p:sldId id="292" r:id="rId22"/>
  </p:sldIdLst>
  <p:sldSz cx="9144000" cy="5141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00"/>
    <a:srgbClr val="347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1666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-509" y="-67"/>
      </p:cViewPr>
      <p:guideLst>
        <p:guide orient="horz" pos="158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5FFC-B1FA-48E0-B2CE-B2DC1A2BB1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8"/>
          <p:cNvSpPr txBox="1"/>
          <p:nvPr userDrawn="1"/>
        </p:nvSpPr>
        <p:spPr>
          <a:xfrm>
            <a:off x="4355976" y="4803204"/>
            <a:ext cx="432048" cy="2160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1E90B88-C309-4CD3-A6BC-57E9541D5A57}" type="slidenum">
              <a:rPr lang="zh-CN" altLang="en-US" sz="800" smtClean="0"/>
            </a:fld>
            <a:endParaRPr lang="zh-CN" altLang="en-US" sz="8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7.png"/><Relationship Id="rId3" Type="http://schemas.openxmlformats.org/officeDocument/2006/relationships/tags" Target="../tags/tag3.xml"/><Relationship Id="rId2" Type="http://schemas.openxmlformats.org/officeDocument/2006/relationships/image" Target="../media/image16.jpe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3284658" y="3009913"/>
            <a:ext cx="219347" cy="219347"/>
            <a:chOff x="801291" y="3535885"/>
            <a:chExt cx="219347" cy="219347"/>
          </a:xfrm>
        </p:grpSpPr>
        <p:sp>
          <p:nvSpPr>
            <p:cNvPr id="147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149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52" name="Oval 15"/>
          <p:cNvSpPr>
            <a:spLocks noChangeArrowheads="1"/>
          </p:cNvSpPr>
          <p:nvPr/>
        </p:nvSpPr>
        <p:spPr bwMode="auto">
          <a:xfrm>
            <a:off x="3296285" y="3418205"/>
            <a:ext cx="219075" cy="21907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dist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Group 16"/>
          <p:cNvGrpSpPr/>
          <p:nvPr/>
        </p:nvGrpSpPr>
        <p:grpSpPr bwMode="auto">
          <a:xfrm rot="0">
            <a:off x="3367405" y="3462020"/>
            <a:ext cx="78740" cy="126365"/>
            <a:chOff x="4441" y="3144"/>
            <a:chExt cx="215" cy="345"/>
          </a:xfrm>
        </p:grpSpPr>
        <p:sp>
          <p:nvSpPr>
            <p:cNvPr id="154" name="Freeform 17"/>
            <p:cNvSpPr>
              <a:spLocks noEditPoints="1"/>
            </p:cNvSpPr>
            <p:nvPr/>
          </p:nvSpPr>
          <p:spPr bwMode="auto">
            <a:xfrm>
              <a:off x="4474" y="3144"/>
              <a:ext cx="149" cy="253"/>
            </a:xfrm>
            <a:custGeom>
              <a:avLst/>
              <a:gdLst>
                <a:gd name="T0" fmla="*/ 31 w 63"/>
                <a:gd name="T1" fmla="*/ 107 h 107"/>
                <a:gd name="T2" fmla="*/ 63 w 63"/>
                <a:gd name="T3" fmla="*/ 78 h 107"/>
                <a:gd name="T4" fmla="*/ 63 w 63"/>
                <a:gd name="T5" fmla="*/ 29 h 107"/>
                <a:gd name="T6" fmla="*/ 31 w 63"/>
                <a:gd name="T7" fmla="*/ 0 h 107"/>
                <a:gd name="T8" fmla="*/ 0 w 63"/>
                <a:gd name="T9" fmla="*/ 29 h 107"/>
                <a:gd name="T10" fmla="*/ 0 w 63"/>
                <a:gd name="T11" fmla="*/ 78 h 107"/>
                <a:gd name="T12" fmla="*/ 31 w 63"/>
                <a:gd name="T13" fmla="*/ 107 h 107"/>
                <a:gd name="T14" fmla="*/ 10 w 63"/>
                <a:gd name="T15" fmla="*/ 29 h 107"/>
                <a:gd name="T16" fmla="*/ 31 w 63"/>
                <a:gd name="T17" fmla="*/ 10 h 107"/>
                <a:gd name="T18" fmla="*/ 53 w 63"/>
                <a:gd name="T19" fmla="*/ 29 h 107"/>
                <a:gd name="T20" fmla="*/ 53 w 63"/>
                <a:gd name="T21" fmla="*/ 78 h 107"/>
                <a:gd name="T22" fmla="*/ 31 w 63"/>
                <a:gd name="T23" fmla="*/ 97 h 107"/>
                <a:gd name="T24" fmla="*/ 10 w 63"/>
                <a:gd name="T25" fmla="*/ 78 h 107"/>
                <a:gd name="T26" fmla="*/ 10 w 63"/>
                <a:gd name="T27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7">
                  <a:moveTo>
                    <a:pt x="31" y="107"/>
                  </a:moveTo>
                  <a:cubicBezTo>
                    <a:pt x="49" y="107"/>
                    <a:pt x="63" y="94"/>
                    <a:pt x="63" y="78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13"/>
                    <a:pt x="49" y="0"/>
                    <a:pt x="31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94"/>
                    <a:pt x="14" y="107"/>
                    <a:pt x="31" y="107"/>
                  </a:cubicBezTo>
                  <a:close/>
                  <a:moveTo>
                    <a:pt x="10" y="29"/>
                  </a:moveTo>
                  <a:cubicBezTo>
                    <a:pt x="10" y="18"/>
                    <a:pt x="19" y="10"/>
                    <a:pt x="31" y="10"/>
                  </a:cubicBezTo>
                  <a:cubicBezTo>
                    <a:pt x="43" y="10"/>
                    <a:pt x="53" y="18"/>
                    <a:pt x="53" y="29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88"/>
                    <a:pt x="43" y="97"/>
                    <a:pt x="31" y="97"/>
                  </a:cubicBezTo>
                  <a:cubicBezTo>
                    <a:pt x="19" y="97"/>
                    <a:pt x="10" y="88"/>
                    <a:pt x="10" y="78"/>
                  </a:cubicBezTo>
                  <a:lnTo>
                    <a:pt x="10" y="29"/>
                  </a:lnTo>
                  <a:close/>
                </a:path>
              </a:pathLst>
            </a:cu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18"/>
            <p:cNvSpPr/>
            <p:nvPr/>
          </p:nvSpPr>
          <p:spPr bwMode="auto">
            <a:xfrm>
              <a:off x="4441" y="3267"/>
              <a:ext cx="215" cy="222"/>
            </a:xfrm>
            <a:custGeom>
              <a:avLst/>
              <a:gdLst>
                <a:gd name="T0" fmla="*/ 86 w 91"/>
                <a:gd name="T1" fmla="*/ 0 h 94"/>
                <a:gd name="T2" fmla="*/ 81 w 91"/>
                <a:gd name="T3" fmla="*/ 5 h 94"/>
                <a:gd name="T4" fmla="*/ 81 w 91"/>
                <a:gd name="T5" fmla="*/ 28 h 94"/>
                <a:gd name="T6" fmla="*/ 45 w 91"/>
                <a:gd name="T7" fmla="*/ 59 h 94"/>
                <a:gd name="T8" fmla="*/ 10 w 91"/>
                <a:gd name="T9" fmla="*/ 28 h 94"/>
                <a:gd name="T10" fmla="*/ 10 w 91"/>
                <a:gd name="T11" fmla="*/ 5 h 94"/>
                <a:gd name="T12" fmla="*/ 5 w 91"/>
                <a:gd name="T13" fmla="*/ 0 h 94"/>
                <a:gd name="T14" fmla="*/ 0 w 91"/>
                <a:gd name="T15" fmla="*/ 5 h 94"/>
                <a:gd name="T16" fmla="*/ 0 w 91"/>
                <a:gd name="T17" fmla="*/ 28 h 94"/>
                <a:gd name="T18" fmla="*/ 40 w 91"/>
                <a:gd name="T19" fmla="*/ 69 h 94"/>
                <a:gd name="T20" fmla="*/ 40 w 91"/>
                <a:gd name="T21" fmla="*/ 84 h 94"/>
                <a:gd name="T22" fmla="*/ 20 w 91"/>
                <a:gd name="T23" fmla="*/ 84 h 94"/>
                <a:gd name="T24" fmla="*/ 15 w 91"/>
                <a:gd name="T25" fmla="*/ 89 h 94"/>
                <a:gd name="T26" fmla="*/ 20 w 91"/>
                <a:gd name="T27" fmla="*/ 94 h 94"/>
                <a:gd name="T28" fmla="*/ 70 w 91"/>
                <a:gd name="T29" fmla="*/ 94 h 94"/>
                <a:gd name="T30" fmla="*/ 75 w 91"/>
                <a:gd name="T31" fmla="*/ 89 h 94"/>
                <a:gd name="T32" fmla="*/ 70 w 91"/>
                <a:gd name="T33" fmla="*/ 84 h 94"/>
                <a:gd name="T34" fmla="*/ 50 w 91"/>
                <a:gd name="T35" fmla="*/ 84 h 94"/>
                <a:gd name="T36" fmla="*/ 50 w 91"/>
                <a:gd name="T37" fmla="*/ 69 h 94"/>
                <a:gd name="T38" fmla="*/ 91 w 91"/>
                <a:gd name="T39" fmla="*/ 28 h 94"/>
                <a:gd name="T40" fmla="*/ 91 w 91"/>
                <a:gd name="T41" fmla="*/ 5 h 94"/>
                <a:gd name="T42" fmla="*/ 86 w 91"/>
                <a:gd name="T4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94">
                  <a:moveTo>
                    <a:pt x="86" y="0"/>
                  </a:moveTo>
                  <a:cubicBezTo>
                    <a:pt x="83" y="0"/>
                    <a:pt x="81" y="3"/>
                    <a:pt x="81" y="5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1" y="45"/>
                    <a:pt x="65" y="59"/>
                    <a:pt x="45" y="59"/>
                  </a:cubicBezTo>
                  <a:cubicBezTo>
                    <a:pt x="26" y="59"/>
                    <a:pt x="10" y="45"/>
                    <a:pt x="10" y="2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9"/>
                    <a:pt x="18" y="67"/>
                    <a:pt x="40" y="69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18" y="84"/>
                    <a:pt x="15" y="86"/>
                    <a:pt x="15" y="89"/>
                  </a:cubicBezTo>
                  <a:cubicBezTo>
                    <a:pt x="15" y="92"/>
                    <a:pt x="18" y="94"/>
                    <a:pt x="20" y="94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3" y="94"/>
                    <a:pt x="75" y="92"/>
                    <a:pt x="75" y="89"/>
                  </a:cubicBezTo>
                  <a:cubicBezTo>
                    <a:pt x="75" y="86"/>
                    <a:pt x="73" y="84"/>
                    <a:pt x="70" y="84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73" y="67"/>
                    <a:pt x="91" y="49"/>
                    <a:pt x="91" y="28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3"/>
                    <a:pt x="88" y="0"/>
                    <a:pt x="86" y="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6" name="Text Box 19"/>
          <p:cNvSpPr txBox="1">
            <a:spLocks noChangeArrowheads="1"/>
          </p:cNvSpPr>
          <p:nvPr/>
        </p:nvSpPr>
        <p:spPr bwMode="auto">
          <a:xfrm>
            <a:off x="3564330" y="2981088"/>
            <a:ext cx="2710815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陈梦妮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20184350305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软工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1803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班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Text Box 20"/>
          <p:cNvSpPr txBox="1">
            <a:spLocks noChangeArrowheads="1"/>
          </p:cNvSpPr>
          <p:nvPr/>
        </p:nvSpPr>
        <p:spPr bwMode="auto">
          <a:xfrm>
            <a:off x="3564162" y="3390028"/>
            <a:ext cx="170688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指导老师：刘永彬老师</a:t>
            </a:r>
            <a:endParaRPr 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7" name="矩形 1136"/>
          <p:cNvSpPr/>
          <p:nvPr/>
        </p:nvSpPr>
        <p:spPr>
          <a:xfrm>
            <a:off x="3168815" y="2426940"/>
            <a:ext cx="5256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THESIS DEFENSE POWERPOINT TEMPLATE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39" name="直接连接符 1138"/>
          <p:cNvCxnSpPr/>
          <p:nvPr/>
        </p:nvCxnSpPr>
        <p:spPr>
          <a:xfrm>
            <a:off x="3240823" y="2426443"/>
            <a:ext cx="51125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6" name="组合 1625"/>
          <p:cNvGrpSpPr/>
          <p:nvPr/>
        </p:nvGrpSpPr>
        <p:grpSpPr>
          <a:xfrm>
            <a:off x="446709" y="708630"/>
            <a:ext cx="8033685" cy="3912360"/>
            <a:chOff x="553750" y="708630"/>
            <a:chExt cx="8033685" cy="3912360"/>
          </a:xfrm>
        </p:grpSpPr>
        <p:grpSp>
          <p:nvGrpSpPr>
            <p:cNvPr id="1622" name="组合 1621"/>
            <p:cNvGrpSpPr/>
            <p:nvPr/>
          </p:nvGrpSpPr>
          <p:grpSpPr>
            <a:xfrm>
              <a:off x="1116212" y="1435353"/>
              <a:ext cx="1363850" cy="2185147"/>
              <a:chOff x="996950" y="2262188"/>
              <a:chExt cx="434975" cy="696913"/>
            </a:xfrm>
          </p:grpSpPr>
          <p:sp>
            <p:nvSpPr>
              <p:cNvPr id="1419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Freeform 29"/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Freeform 30"/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Freeform 32"/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Freeform 33"/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Freeform 34"/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35"/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36"/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37"/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38"/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39"/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0"/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1"/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2"/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3"/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4"/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46"/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47"/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48"/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49"/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"/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1"/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2"/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3"/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4"/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5"/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6"/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63"/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64"/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65"/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66"/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621" name="组合 1620"/>
            <p:cNvGrpSpPr/>
            <p:nvPr/>
          </p:nvGrpSpPr>
          <p:grpSpPr>
            <a:xfrm>
              <a:off x="553750" y="708630"/>
              <a:ext cx="2399181" cy="2399181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1619" name="组合 1618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1479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0" name="Freeform 69"/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1" name="Freeform 70"/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2" name="Freeform 71"/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3" name="Freeform 72"/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4" name="Freeform 73"/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5" name="Freeform 74"/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6" name="Freeform 75"/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7" name="Freeform 76"/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8" name="Freeform 77"/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9" name="Freeform 78"/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0" name="Freeform 79"/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1" name="Freeform 80"/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2" name="Freeform 81"/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6" name="Freeform 95"/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7" name="Freeform 96"/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0" name="Freeform 99"/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78" name="Freeform 167"/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79" name="Freeform 168"/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0" name="Freeform 169"/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1" name="Freeform 170"/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2" name="Freeform 171"/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3" name="Freeform 172"/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4" name="Freeform 173"/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5" name="Freeform 174"/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6" name="Freeform 175"/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5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6" name="Freeform 185"/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7" name="Freeform 186"/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8" name="Freeform 187"/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9" name="Freeform 188"/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0" name="Freeform 189"/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1" name="Freeform 190"/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2" name="Freeform 191"/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3" name="Freeform 192"/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8" name="Freeform 197"/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9" name="Freeform 198"/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10" name="Freeform 199"/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20" name="组合 1619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1503" name="Freeform 92"/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4" name="Freeform 93"/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5" name="Freeform 94"/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2" name="Freeform 101"/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3" name="Freeform 102"/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4" name="Freeform 103"/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5" name="Freeform 104"/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6" name="Freeform 105"/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7" name="Freeform 106"/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8" name="Freeform 107"/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9" name="Freeform 108"/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0" name="Freeform 109"/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1" name="Freeform 110"/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2" name="Freeform 111"/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3" name="Freeform 112"/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4" name="Freeform 113"/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5" name="Freeform 114"/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6" name="Freeform 115"/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7" name="Freeform 116"/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8" name="Freeform 117"/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9" name="Freeform 118"/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0" name="Freeform 119"/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1" name="Freeform 120"/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2" name="Freeform 121"/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3" name="Freeform 122"/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4" name="Freeform 123"/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5" name="Freeform 124"/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6" name="Freeform 125"/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7" name="Freeform 126"/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8" name="Freeform 127"/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9" name="Freeform 128"/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0" name="Freeform 129"/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1" name="Freeform 130"/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2" name="Freeform 131"/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3" name="Freeform 132"/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4" name="Freeform 133"/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5" name="Freeform 134"/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6" name="Freeform 135"/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7" name="Freeform 136"/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8" name="Freeform 137"/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9" name="Freeform 138"/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0" name="Freeform 139"/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1" name="Freeform 140"/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2" name="Freeform 141"/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3" name="Freeform 142"/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4" name="Freeform 143"/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5" name="Freeform 144"/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6" name="Freeform 145"/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7" name="Freeform 146"/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8" name="Freeform 147"/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9" name="Freeform 148"/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60" name="Freeform 149"/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61" name="Freeform 150"/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6" name="Freeform 456"/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7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8" name="Freeform 458"/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9" name="Freeform 459"/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0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1" name="Freeform 461"/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2" name="Freeform 462"/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3" name="Freeform 463"/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4" name="Freeform 464"/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5" name="Freeform 465"/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6" name="Freeform 466"/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7" name="Freeform 467"/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8" name="Freeform 468"/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9" name="Freeform 469"/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0" name="Freeform 470"/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1" name="Freeform 471"/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2" name="Freeform 472"/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3" name="Freeform 473"/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4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5" name="Freeform 475"/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18" name="组合 1617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5" name="Group 407"/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217" name="Freeform 207"/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8" name="Freeform 208"/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9" name="Freeform 209"/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0" name="Freeform 210"/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1" name="Freeform 211"/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2" name="Freeform 212"/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3" name="Freeform 213"/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4" name="Freeform 214"/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5" name="Freeform 215"/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6" name="Freeform 216"/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7" name="Freeform 217"/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" name="Freeform 218"/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9" name="Freeform 219"/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" name="Freeform 220"/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1" name="Freeform 221"/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2" name="Freeform 222"/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" name="Freeform 223"/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" name="Freeform 224"/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" name="Freeform 225"/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" name="Freeform 226"/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" name="Freeform 227"/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8" name="Freeform 228"/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" name="Freeform 229"/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0" name="Freeform 230"/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1" name="Freeform 231"/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2" name="Freeform 232"/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3" name="Freeform 233"/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4" name="Freeform 234"/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5" name="Freeform 235"/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6" name="Freeform 236"/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7" name="Freeform 237"/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8" name="Freeform 238"/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9" name="Freeform 239"/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0" name="Freeform 240"/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1" name="Freeform 241"/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2" name="Freeform 242"/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3" name="Freeform 243"/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4" name="Freeform 244"/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5" name="Freeform 245"/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6" name="Freeform 246"/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7" name="Freeform 247"/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8" name="Freeform 248"/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9" name="Freeform 249"/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0" name="Freeform 250"/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1" name="Freeform 251"/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2" name="Freeform 252"/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3" name="Freeform 253"/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4" name="Freeform 254"/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5" name="Freeform 255"/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6" name="Freeform 256"/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7" name="Freeform 257"/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8" name="Freeform 258"/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9" name="Freeform 259"/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0" name="Freeform 260"/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1" name="Freeform 261"/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2" name="Freeform 262"/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3" name="Freeform 263"/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4" name="Freeform 264"/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5" name="Freeform 265"/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6" name="Freeform 266"/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7" name="Freeform 267"/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8" name="Freeform 268"/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9" name="Freeform 269"/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0" name="Freeform 270"/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1" name="Freeform 271"/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2" name="Freeform 272"/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3" name="Freeform 273"/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4" name="Freeform 274"/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5" name="Freeform 275"/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6" name="Freeform 276"/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7" name="Freeform 277"/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8" name="Freeform 278"/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9" name="Freeform 279"/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0" name="Freeform 280"/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1" name="Freeform 281"/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2" name="Freeform 282"/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3" name="Freeform 283"/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4" name="Freeform 284"/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5" name="Freeform 285"/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6" name="Freeform 286"/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7" name="Freeform 287"/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8" name="Freeform 288"/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9" name="Freeform 289"/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0" name="Freeform 290"/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1" name="Freeform 291"/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2" name="Freeform 292"/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" name="Freeform 293"/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4" name="Freeform 294"/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5" name="Freeform 295"/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6" name="Freeform 296"/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7" name="Freeform 297"/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8" name="Freeform 298"/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9" name="Freeform 299"/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0" name="Freeform 300"/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1" name="Freeform 301"/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2" name="Freeform 302"/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3" name="Freeform 303"/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4" name="Freeform 304"/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5" name="Freeform 305"/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6" name="Freeform 306"/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7" name="Freeform 307"/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8" name="Freeform 308"/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9" name="Freeform 309"/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0" name="Freeform 310"/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1" name="Freeform 311"/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2" name="Freeform 312"/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3" name="Freeform 313"/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4" name="Freeform 314"/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5" name="Freeform 315"/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6" name="Freeform 316"/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7" name="Freeform 317"/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8" name="Freeform 318"/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9" name="Freeform 319"/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0" name="Freeform 320"/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" name="Freeform 321"/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2" name="Freeform 322"/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3" name="Freeform 323"/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" name="Freeform 324"/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5" name="Freeform 325"/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6" name="Freeform 326"/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7" name="Freeform 327"/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8" name="Freeform 328"/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9" name="Freeform 329"/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0" name="Freeform 330"/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" name="Freeform 331"/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2" name="Freeform 332"/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3" name="Freeform 333"/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4" name="Freeform 334"/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5" name="Freeform 335"/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6" name="Freeform 336"/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7" name="Freeform 337"/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8" name="Freeform 338"/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9" name="Freeform 339"/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0" name="Freeform 340"/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1" name="Freeform 341"/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2" name="Freeform 342"/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3" name="Freeform 343"/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4" name="Freeform 344"/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5" name="Freeform 345"/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6" name="Freeform 346"/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7" name="Freeform 347"/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8" name="Freeform 348"/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9" name="Freeform 349"/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0" name="Freeform 350"/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1" name="Freeform 351"/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2" name="Freeform 352"/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3" name="Freeform 353"/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4" name="Freeform 354"/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5" name="Freeform 355"/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6" name="Freeform 356"/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7" name="Freeform 357"/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8" name="Freeform 358"/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9" name="Freeform 359"/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0" name="Freeform 360"/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1" name="Freeform 361"/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2" name="Freeform 362"/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3" name="Freeform 363"/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4" name="Freeform 364"/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5" name="Freeform 365"/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6" name="Freeform 366"/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7" name="Freeform 367"/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8" name="Freeform 368"/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9" name="Freeform 369"/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0" name="Freeform 370"/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1" name="Freeform 371"/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2" name="Freeform 372"/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3" name="Freeform 373"/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4" name="Freeform 374"/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5" name="Freeform 375"/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6" name="Freeform 376"/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7" name="Freeform 377"/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8" name="Freeform 378"/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9" name="Freeform 379"/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0" name="Freeform 380"/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1" name="Freeform 381"/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2" name="Freeform 382"/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3" name="Freeform 383"/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4" name="Freeform 384"/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5" name="Freeform 385"/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6" name="Freeform 386"/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7" name="Freeform 387"/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8" name="Freeform 388"/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9" name="Freeform 389"/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0" name="Freeform 390"/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1" name="Freeform 391"/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2" name="Freeform 392"/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3" name="Freeform 393"/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4" name="Freeform 394"/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5" name="Freeform 395"/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6" name="Freeform 396"/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7" name="Freeform 397"/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8" name="Freeform 398"/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9" name="Freeform 399"/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0" name="Freeform 400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1" name="Freeform 401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2" name="Freeform 402"/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3" name="Freeform 403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4" name="Freeform 404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5" name="Freeform 405"/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6" name="Freeform 406"/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17" name="组合 1616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1493" name="Freeform 82"/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4" name="Freeform 83"/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5" name="Freeform 84"/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6" name="Freeform 85"/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7" name="Freeform 86"/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8" name="Freeform 87"/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9" name="Freeform 88"/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0" name="Freeform 89"/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1" name="Freeform 90"/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" name="Freeform 91"/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8" name="Freeform 97"/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9" name="Freeform 98"/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1" name="Freeform 100"/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2" name="Freeform 151"/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3" name="Freeform 152"/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4" name="Freeform 153"/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5" name="Freeform 154"/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6" name="Freeform 155"/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7" name="Freeform 156"/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8" name="Freeform 157"/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9" name="Freeform 158"/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0" name="Freeform 159"/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1" name="Freeform 160"/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2" name="Freeform 161"/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3" name="Freeform 162"/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4" name="Freeform 163"/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5" name="Freeform 164"/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6" name="Freeform 165"/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7" name="Freeform 166"/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7" name="Freeform 176"/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8" name="Freeform 177"/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9" name="Freeform 178"/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0" name="Freeform 179"/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1" name="Freeform 180"/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2" name="Freeform 181"/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3" name="Freeform 182"/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4" name="Freeform 183"/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4" name="Freeform 193"/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5" name="Freeform 194"/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6" name="Freeform 195"/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7" name="Freeform 196"/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1" name="Freeform 200"/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2" name="Freeform 201"/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3" name="Freeform 202"/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4" name="Freeform 203"/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5" name="Freeform 204"/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6" name="Freeform 205"/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" name="Freeform 408"/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" name="Freeform 409"/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8" name="Freeform 410"/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0" name="Freeform 411"/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1" name="Freeform 412"/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2" name="Freeform 413"/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3" name="Freeform 414"/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4" name="Freeform 415"/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5" name="Freeform 416"/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6" name="Freeform 417"/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7" name="Freeform 418"/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8" name="Freeform 419"/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9" name="Freeform 420"/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0" name="Freeform 421"/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1" name="Freeform 422"/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23"/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24"/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25"/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26"/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27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28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29"/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30"/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31"/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32"/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33"/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34"/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35"/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36"/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37"/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38"/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39"/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440"/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441"/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2" name="Freeform 442"/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3" name="Freeform 443"/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4" name="Freeform 444"/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5" name="Freeform 445"/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6" name="Freeform 446"/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7" name="Freeform 447"/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8" name="Freeform 448"/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9" name="Freeform 449"/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0" name="Freeform 450"/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1" name="Freeform 451"/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2" name="Freeform 452"/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3" name="Freeform 453"/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4" name="Freeform 454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5" name="Freeform 455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6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7" name="Freeform 477"/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" name="Freeform 478"/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9" name="Freeform 479"/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0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1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2" name="Freeform 482"/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3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4" name="Freeform 484"/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5" name="Freeform 485"/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6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7" name="Freeform 487"/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8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9" name="Freeform 489"/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0" name="Freeform 490"/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1" name="Freeform 491"/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2" name="Freeform 492"/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3" name="Freeform 493"/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4" name="Freeform 494"/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5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6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7" name="Freeform 497"/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8" name="Freeform 498"/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9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0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1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623" name="组合 1622"/>
            <p:cNvGrpSpPr/>
            <p:nvPr/>
          </p:nvGrpSpPr>
          <p:grpSpPr>
            <a:xfrm>
              <a:off x="1803113" y="3560233"/>
              <a:ext cx="6641589" cy="727259"/>
              <a:chOff x="1216025" y="2955926"/>
              <a:chExt cx="1971675" cy="215900"/>
            </a:xfrm>
          </p:grpSpPr>
          <p:sp>
            <p:nvSpPr>
              <p:cNvPr id="1212" name="Line 502"/>
              <p:cNvSpPr>
                <a:spLocks noChangeShapeType="1"/>
              </p:cNvSpPr>
              <p:nvPr/>
            </p:nvSpPr>
            <p:spPr bwMode="auto">
              <a:xfrm>
                <a:off x="3187700" y="3074988"/>
                <a:ext cx="0" cy="96838"/>
              </a:xfrm>
              <a:prstGeom prst="line">
                <a:avLst/>
              </a:prstGeom>
              <a:noFill/>
              <a:ln w="7938" cap="flat">
                <a:solidFill>
                  <a:srgbClr val="3E3A3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503"/>
              <p:cNvSpPr/>
              <p:nvPr/>
            </p:nvSpPr>
            <p:spPr bwMode="auto">
              <a:xfrm>
                <a:off x="1216025" y="2955926"/>
                <a:ext cx="1971675" cy="119063"/>
              </a:xfrm>
              <a:custGeom>
                <a:avLst/>
                <a:gdLst>
                  <a:gd name="T0" fmla="*/ 0 w 1861"/>
                  <a:gd name="T1" fmla="*/ 0 h 112"/>
                  <a:gd name="T2" fmla="*/ 0 w 1861"/>
                  <a:gd name="T3" fmla="*/ 60 h 112"/>
                  <a:gd name="T4" fmla="*/ 29 w 1861"/>
                  <a:gd name="T5" fmla="*/ 86 h 112"/>
                  <a:gd name="T6" fmla="*/ 29 w 1861"/>
                  <a:gd name="T7" fmla="*/ 86 h 112"/>
                  <a:gd name="T8" fmla="*/ 1835 w 1861"/>
                  <a:gd name="T9" fmla="*/ 86 h 112"/>
                  <a:gd name="T10" fmla="*/ 1861 w 1861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1" h="112">
                    <a:moveTo>
                      <a:pt x="0" y="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74"/>
                      <a:pt x="13" y="86"/>
                      <a:pt x="29" y="86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1835" y="86"/>
                      <a:pt x="1835" y="86"/>
                      <a:pt x="1835" y="86"/>
                    </a:cubicBezTo>
                    <a:cubicBezTo>
                      <a:pt x="1849" y="86"/>
                      <a:pt x="1861" y="97"/>
                      <a:pt x="1861" y="112"/>
                    </a:cubicBezTo>
                  </a:path>
                </a:pathLst>
              </a:custGeom>
              <a:noFill/>
              <a:ln w="7938" cap="flat">
                <a:solidFill>
                  <a:srgbClr val="3E3A3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624" name="组合 1623"/>
            <p:cNvGrpSpPr/>
            <p:nvPr/>
          </p:nvGrpSpPr>
          <p:grpSpPr>
            <a:xfrm>
              <a:off x="8303713" y="4177986"/>
              <a:ext cx="283722" cy="443004"/>
              <a:chOff x="3141663" y="3136901"/>
              <a:chExt cx="90488" cy="141288"/>
            </a:xfrm>
          </p:grpSpPr>
          <p:sp>
            <p:nvSpPr>
              <p:cNvPr id="1214" name="Freeform 504"/>
              <p:cNvSpPr/>
              <p:nvPr/>
            </p:nvSpPr>
            <p:spPr bwMode="auto">
              <a:xfrm>
                <a:off x="3141663" y="3136901"/>
                <a:ext cx="90488" cy="141288"/>
              </a:xfrm>
              <a:custGeom>
                <a:avLst/>
                <a:gdLst>
                  <a:gd name="T0" fmla="*/ 86 w 86"/>
                  <a:gd name="T1" fmla="*/ 46 h 134"/>
                  <a:gd name="T2" fmla="*/ 86 w 86"/>
                  <a:gd name="T3" fmla="*/ 69 h 134"/>
                  <a:gd name="T4" fmla="*/ 86 w 86"/>
                  <a:gd name="T5" fmla="*/ 92 h 134"/>
                  <a:gd name="T6" fmla="*/ 43 w 86"/>
                  <a:gd name="T7" fmla="*/ 134 h 134"/>
                  <a:gd name="T8" fmla="*/ 0 w 86"/>
                  <a:gd name="T9" fmla="*/ 92 h 134"/>
                  <a:gd name="T10" fmla="*/ 0 w 86"/>
                  <a:gd name="T11" fmla="*/ 69 h 134"/>
                  <a:gd name="T12" fmla="*/ 0 w 86"/>
                  <a:gd name="T13" fmla="*/ 46 h 134"/>
                  <a:gd name="T14" fmla="*/ 12 w 86"/>
                  <a:gd name="T15" fmla="*/ 13 h 134"/>
                  <a:gd name="T16" fmla="*/ 43 w 86"/>
                  <a:gd name="T17" fmla="*/ 0 h 134"/>
                  <a:gd name="T18" fmla="*/ 74 w 86"/>
                  <a:gd name="T19" fmla="*/ 13 h 134"/>
                  <a:gd name="T20" fmla="*/ 86 w 86"/>
                  <a:gd name="T21" fmla="*/ 4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34">
                    <a:moveTo>
                      <a:pt x="86" y="46"/>
                    </a:moveTo>
                    <a:cubicBezTo>
                      <a:pt x="86" y="53"/>
                      <a:pt x="86" y="61"/>
                      <a:pt x="86" y="69"/>
                    </a:cubicBezTo>
                    <a:cubicBezTo>
                      <a:pt x="86" y="76"/>
                      <a:pt x="86" y="84"/>
                      <a:pt x="86" y="92"/>
                    </a:cubicBezTo>
                    <a:cubicBezTo>
                      <a:pt x="86" y="121"/>
                      <a:pt x="64" y="134"/>
                      <a:pt x="43" y="134"/>
                    </a:cubicBezTo>
                    <a:cubicBezTo>
                      <a:pt x="22" y="134"/>
                      <a:pt x="0" y="121"/>
                      <a:pt x="0" y="92"/>
                    </a:cubicBezTo>
                    <a:cubicBezTo>
                      <a:pt x="0" y="84"/>
                      <a:pt x="0" y="76"/>
                      <a:pt x="0" y="69"/>
                    </a:cubicBezTo>
                    <a:cubicBezTo>
                      <a:pt x="0" y="61"/>
                      <a:pt x="0" y="53"/>
                      <a:pt x="0" y="46"/>
                    </a:cubicBezTo>
                    <a:cubicBezTo>
                      <a:pt x="0" y="33"/>
                      <a:pt x="5" y="21"/>
                      <a:pt x="12" y="13"/>
                    </a:cubicBezTo>
                    <a:cubicBezTo>
                      <a:pt x="20" y="5"/>
                      <a:pt x="31" y="0"/>
                      <a:pt x="43" y="0"/>
                    </a:cubicBezTo>
                    <a:cubicBezTo>
                      <a:pt x="55" y="0"/>
                      <a:pt x="66" y="5"/>
                      <a:pt x="74" y="13"/>
                    </a:cubicBezTo>
                    <a:cubicBezTo>
                      <a:pt x="81" y="21"/>
                      <a:pt x="86" y="33"/>
                      <a:pt x="86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505"/>
              <p:cNvSpPr/>
              <p:nvPr/>
            </p:nvSpPr>
            <p:spPr bwMode="auto">
              <a:xfrm>
                <a:off x="3148013" y="3144838"/>
                <a:ext cx="77788" cy="127000"/>
              </a:xfrm>
              <a:custGeom>
                <a:avLst/>
                <a:gdLst>
                  <a:gd name="T0" fmla="*/ 73 w 73"/>
                  <a:gd name="T1" fmla="*/ 38 h 121"/>
                  <a:gd name="T2" fmla="*/ 73 w 73"/>
                  <a:gd name="T3" fmla="*/ 61 h 121"/>
                  <a:gd name="T4" fmla="*/ 73 w 73"/>
                  <a:gd name="T5" fmla="*/ 84 h 121"/>
                  <a:gd name="T6" fmla="*/ 37 w 73"/>
                  <a:gd name="T7" fmla="*/ 121 h 121"/>
                  <a:gd name="T8" fmla="*/ 0 w 73"/>
                  <a:gd name="T9" fmla="*/ 84 h 121"/>
                  <a:gd name="T10" fmla="*/ 0 w 73"/>
                  <a:gd name="T11" fmla="*/ 61 h 121"/>
                  <a:gd name="T12" fmla="*/ 0 w 73"/>
                  <a:gd name="T13" fmla="*/ 38 h 121"/>
                  <a:gd name="T14" fmla="*/ 10 w 73"/>
                  <a:gd name="T15" fmla="*/ 11 h 121"/>
                  <a:gd name="T16" fmla="*/ 32 w 73"/>
                  <a:gd name="T17" fmla="*/ 0 h 121"/>
                  <a:gd name="T18" fmla="*/ 35 w 73"/>
                  <a:gd name="T19" fmla="*/ 3 h 121"/>
                  <a:gd name="T20" fmla="*/ 35 w 73"/>
                  <a:gd name="T21" fmla="*/ 23 h 121"/>
                  <a:gd name="T22" fmla="*/ 31 w 73"/>
                  <a:gd name="T23" fmla="*/ 31 h 121"/>
                  <a:gd name="T24" fmla="*/ 28 w 73"/>
                  <a:gd name="T25" fmla="*/ 37 h 121"/>
                  <a:gd name="T26" fmla="*/ 28 w 73"/>
                  <a:gd name="T27" fmla="*/ 51 h 121"/>
                  <a:gd name="T28" fmla="*/ 45 w 73"/>
                  <a:gd name="T29" fmla="*/ 51 h 121"/>
                  <a:gd name="T30" fmla="*/ 45 w 73"/>
                  <a:gd name="T31" fmla="*/ 37 h 121"/>
                  <a:gd name="T32" fmla="*/ 42 w 73"/>
                  <a:gd name="T33" fmla="*/ 30 h 121"/>
                  <a:gd name="T34" fmla="*/ 39 w 73"/>
                  <a:gd name="T35" fmla="*/ 24 h 121"/>
                  <a:gd name="T36" fmla="*/ 39 w 73"/>
                  <a:gd name="T37" fmla="*/ 4 h 121"/>
                  <a:gd name="T38" fmla="*/ 42 w 73"/>
                  <a:gd name="T39" fmla="*/ 0 h 121"/>
                  <a:gd name="T40" fmla="*/ 64 w 73"/>
                  <a:gd name="T41" fmla="*/ 11 h 121"/>
                  <a:gd name="T42" fmla="*/ 73 w 73"/>
                  <a:gd name="T43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3" h="121">
                    <a:moveTo>
                      <a:pt x="73" y="38"/>
                    </a:moveTo>
                    <a:cubicBezTo>
                      <a:pt x="73" y="46"/>
                      <a:pt x="73" y="54"/>
                      <a:pt x="73" y="61"/>
                    </a:cubicBezTo>
                    <a:cubicBezTo>
                      <a:pt x="73" y="69"/>
                      <a:pt x="73" y="77"/>
                      <a:pt x="73" y="84"/>
                    </a:cubicBezTo>
                    <a:cubicBezTo>
                      <a:pt x="73" y="109"/>
                      <a:pt x="55" y="121"/>
                      <a:pt x="37" y="121"/>
                    </a:cubicBezTo>
                    <a:cubicBezTo>
                      <a:pt x="19" y="121"/>
                      <a:pt x="0" y="109"/>
                      <a:pt x="0" y="84"/>
                    </a:cubicBezTo>
                    <a:cubicBezTo>
                      <a:pt x="0" y="77"/>
                      <a:pt x="0" y="69"/>
                      <a:pt x="0" y="61"/>
                    </a:cubicBezTo>
                    <a:cubicBezTo>
                      <a:pt x="0" y="54"/>
                      <a:pt x="0" y="46"/>
                      <a:pt x="0" y="38"/>
                    </a:cubicBezTo>
                    <a:cubicBezTo>
                      <a:pt x="0" y="27"/>
                      <a:pt x="4" y="18"/>
                      <a:pt x="10" y="11"/>
                    </a:cubicBezTo>
                    <a:cubicBezTo>
                      <a:pt x="16" y="5"/>
                      <a:pt x="23" y="1"/>
                      <a:pt x="32" y="0"/>
                    </a:cubicBezTo>
                    <a:cubicBezTo>
                      <a:pt x="35" y="0"/>
                      <a:pt x="35" y="0"/>
                      <a:pt x="35" y="3"/>
                    </a:cubicBezTo>
                    <a:cubicBezTo>
                      <a:pt x="35" y="10"/>
                      <a:pt x="35" y="17"/>
                      <a:pt x="35" y="23"/>
                    </a:cubicBezTo>
                    <a:cubicBezTo>
                      <a:pt x="35" y="27"/>
                      <a:pt x="35" y="28"/>
                      <a:pt x="31" y="31"/>
                    </a:cubicBezTo>
                    <a:cubicBezTo>
                      <a:pt x="29" y="32"/>
                      <a:pt x="28" y="35"/>
                      <a:pt x="28" y="37"/>
                    </a:cubicBezTo>
                    <a:cubicBezTo>
                      <a:pt x="28" y="42"/>
                      <a:pt x="28" y="46"/>
                      <a:pt x="28" y="51"/>
                    </a:cubicBezTo>
                    <a:cubicBezTo>
                      <a:pt x="28" y="63"/>
                      <a:pt x="45" y="63"/>
                      <a:pt x="45" y="51"/>
                    </a:cubicBezTo>
                    <a:cubicBezTo>
                      <a:pt x="45" y="46"/>
                      <a:pt x="45" y="42"/>
                      <a:pt x="45" y="37"/>
                    </a:cubicBezTo>
                    <a:cubicBezTo>
                      <a:pt x="45" y="34"/>
                      <a:pt x="44" y="32"/>
                      <a:pt x="42" y="30"/>
                    </a:cubicBezTo>
                    <a:cubicBezTo>
                      <a:pt x="39" y="28"/>
                      <a:pt x="39" y="27"/>
                      <a:pt x="39" y="24"/>
                    </a:cubicBezTo>
                    <a:cubicBezTo>
                      <a:pt x="39" y="17"/>
                      <a:pt x="39" y="10"/>
                      <a:pt x="39" y="4"/>
                    </a:cubicBezTo>
                    <a:cubicBezTo>
                      <a:pt x="39" y="0"/>
                      <a:pt x="39" y="0"/>
                      <a:pt x="42" y="0"/>
                    </a:cubicBezTo>
                    <a:cubicBezTo>
                      <a:pt x="50" y="1"/>
                      <a:pt x="58" y="5"/>
                      <a:pt x="64" y="11"/>
                    </a:cubicBezTo>
                    <a:cubicBezTo>
                      <a:pt x="70" y="18"/>
                      <a:pt x="73" y="27"/>
                      <a:pt x="73" y="38"/>
                    </a:cubicBezTo>
                    <a:close/>
                  </a:path>
                </a:pathLst>
              </a:custGeom>
              <a:solidFill>
                <a:srgbClr val="F0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506"/>
              <p:cNvSpPr/>
              <p:nvPr/>
            </p:nvSpPr>
            <p:spPr bwMode="auto">
              <a:xfrm>
                <a:off x="3181350" y="3176588"/>
                <a:ext cx="11113" cy="28575"/>
              </a:xfrm>
              <a:custGeom>
                <a:avLst/>
                <a:gdLst>
                  <a:gd name="T0" fmla="*/ 10 w 10"/>
                  <a:gd name="T1" fmla="*/ 7 h 28"/>
                  <a:gd name="T2" fmla="*/ 10 w 10"/>
                  <a:gd name="T3" fmla="*/ 21 h 28"/>
                  <a:gd name="T4" fmla="*/ 0 w 10"/>
                  <a:gd name="T5" fmla="*/ 21 h 28"/>
                  <a:gd name="T6" fmla="*/ 0 w 10"/>
                  <a:gd name="T7" fmla="*/ 7 h 28"/>
                  <a:gd name="T8" fmla="*/ 10 w 10"/>
                  <a:gd name="T9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8">
                    <a:moveTo>
                      <a:pt x="10" y="7"/>
                    </a:moveTo>
                    <a:cubicBezTo>
                      <a:pt x="10" y="12"/>
                      <a:pt x="10" y="16"/>
                      <a:pt x="10" y="21"/>
                    </a:cubicBezTo>
                    <a:cubicBezTo>
                      <a:pt x="10" y="28"/>
                      <a:pt x="0" y="28"/>
                      <a:pt x="0" y="21"/>
                    </a:cubicBezTo>
                    <a:cubicBezTo>
                      <a:pt x="0" y="16"/>
                      <a:pt x="0" y="12"/>
                      <a:pt x="0" y="7"/>
                    </a:cubicBezTo>
                    <a:cubicBezTo>
                      <a:pt x="0" y="0"/>
                      <a:pt x="10" y="0"/>
                      <a:pt x="10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5003800" y="892810"/>
            <a:ext cx="11480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isometricOffAxis1Right"/>
              <a:lightRig rig="threePt" dir="t"/>
            </a:scene3d>
          </a:bodyPr>
          <a:p>
            <a:pPr algn="ctr"/>
            <a:r>
              <a:rPr lang="en-US" altLang="zh-CN" sz="72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VS</a:t>
            </a:r>
            <a:endParaRPr lang="en-US" altLang="zh-CN" sz="72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3" name="图片 2" descr="cat.1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820" y="387350"/>
            <a:ext cx="1827530" cy="1817370"/>
          </a:xfrm>
          <a:prstGeom prst="rect">
            <a:avLst/>
          </a:prstGeom>
        </p:spPr>
      </p:pic>
      <p:pic>
        <p:nvPicPr>
          <p:cNvPr id="4" name="图片 3" descr="dog.110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5" y="436880"/>
            <a:ext cx="1870075" cy="17875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6555" y="415925"/>
            <a:ext cx="2494915" cy="655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prstTxWarp prst="textStop">
              <a:avLst/>
            </a:prstTxWarp>
            <a:spAutoFit/>
          </a:bodyPr>
          <a:p>
            <a:pPr algn="ctr"/>
            <a:r>
              <a:rPr lang="zh-CN" altLang="en-US" sz="30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猫狗大战</a:t>
            </a:r>
            <a:endParaRPr lang="zh-CN" altLang="en-US" sz="30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2" grpId="1"/>
      <p:bldP spid="156" grpId="0" bldLvl="0" animBg="1"/>
      <p:bldP spid="156" grpId="1" animBg="1"/>
      <p:bldP spid="157" grpId="0" bldLvl="0" animBg="1"/>
      <p:bldP spid="157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1" name="Freeform 55"/>
          <p:cNvSpPr>
            <a:spLocks noEditPoints="1"/>
          </p:cNvSpPr>
          <p:nvPr/>
        </p:nvSpPr>
        <p:spPr bwMode="auto">
          <a:xfrm flipH="1">
            <a:off x="538798" y="1130300"/>
            <a:ext cx="301625" cy="203200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53" name="Text Box 57"/>
          <p:cNvSpPr txBox="1">
            <a:spLocks noChangeArrowheads="1"/>
          </p:cNvSpPr>
          <p:nvPr/>
        </p:nvSpPr>
        <p:spPr bwMode="auto">
          <a:xfrm>
            <a:off x="4787900" y="2210435"/>
            <a:ext cx="490220" cy="136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Impact" panose="020B0806030902050204" pitchFamily="34" charset="0"/>
              </a:rPr>
              <a:t>模型结构图</a:t>
            </a:r>
            <a:endParaRPr lang="zh-CN" altLang="en-US" sz="2000" b="1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458817" y="358586"/>
            <a:ext cx="22263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Rectangle 20"/>
          <p:cNvSpPr>
            <a:spLocks noChangeArrowheads="1"/>
          </p:cNvSpPr>
          <p:nvPr/>
        </p:nvSpPr>
        <p:spPr bwMode="auto">
          <a:xfrm>
            <a:off x="3671697" y="685492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subtitle for your presentation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260" y="1418590"/>
            <a:ext cx="38214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、首先从</a:t>
            </a:r>
            <a:r>
              <a:rPr lang="en-US" altLang="zh-CN" sz="1400" b="1">
                <a:sym typeface="+mn-ea"/>
              </a:rPr>
              <a:t>Keras</a:t>
            </a:r>
            <a:r>
              <a:rPr lang="zh-CN" altLang="en-US" sz="1400">
                <a:sym typeface="+mn-ea"/>
              </a:rPr>
              <a:t>（用</a:t>
            </a:r>
            <a:r>
              <a:rPr lang="en-US" altLang="zh-CN" sz="1400">
                <a:sym typeface="+mn-ea"/>
              </a:rPr>
              <a:t>Python</a:t>
            </a:r>
            <a:r>
              <a:rPr lang="zh-CN" altLang="en-US" sz="1400">
                <a:sym typeface="+mn-ea"/>
              </a:rPr>
              <a:t>编写的高级神经网络</a:t>
            </a:r>
            <a:r>
              <a:rPr lang="en-US" altLang="zh-CN" sz="1400">
                <a:sym typeface="+mn-ea"/>
              </a:rPr>
              <a:t>API</a:t>
            </a:r>
            <a:r>
              <a:rPr lang="zh-CN" altLang="en-US" sz="1400">
                <a:sym typeface="+mn-ea"/>
              </a:rPr>
              <a:t>）导入必要的开发库已经其他一些要用到的库，比如</a:t>
            </a:r>
            <a:r>
              <a:rPr lang="zh-CN" altLang="en-US" sz="1400">
                <a:sym typeface="+mn-ea"/>
              </a:rPr>
              <a:t>Sequential模型（只支持单输入，单输出的模型）、</a:t>
            </a:r>
            <a:r>
              <a:rPr lang="zh-CN" altLang="en-US" sz="1400">
                <a:sym typeface="+mn-ea"/>
              </a:rPr>
              <a:t>Conv2D（卷积层）、MaxPooling2D（最大池化层）、Flatten、</a:t>
            </a:r>
            <a:r>
              <a:rPr lang="zh-CN" altLang="en-US" sz="1400">
                <a:sym typeface="+mn-ea"/>
              </a:rPr>
              <a:t>Dense（全连接网络）</a:t>
            </a:r>
            <a:r>
              <a:rPr lang="zh-CN" altLang="en-US" sz="1400">
                <a:sym typeface="+mn-ea"/>
              </a:rPr>
              <a:t>等；</a:t>
            </a:r>
            <a:endParaRPr lang="zh-CN" altLang="en-US" sz="1400">
              <a:sym typeface="+mn-ea"/>
            </a:endParaRPr>
          </a:p>
          <a:p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、</a:t>
            </a:r>
            <a:r>
              <a:rPr sz="1400"/>
              <a:t>其中卷积层的卷积核数量为 32，卷积核尺寸为 3 X 3，激活函数为 ReLU，padding 设置为 same</a:t>
            </a:r>
            <a:r>
              <a:rPr lang="zh-CN" sz="1400"/>
              <a:t>（</a:t>
            </a:r>
            <a:r>
              <a:rPr lang="zh-CN" sz="1400">
                <a:solidFill>
                  <a:srgbClr val="FF0000"/>
                </a:solidFill>
              </a:rPr>
              <a:t>卷积结果与原图片一样大</a:t>
            </a:r>
            <a:r>
              <a:rPr lang="zh-CN" sz="1400"/>
              <a:t>）</a:t>
            </a:r>
            <a:r>
              <a:rPr sz="1400"/>
              <a:t>。</a:t>
            </a:r>
            <a:endParaRPr sz="1400"/>
          </a:p>
          <a:p>
            <a:endParaRPr sz="1400"/>
          </a:p>
          <a:p>
            <a:r>
              <a:rPr lang="en-US" sz="1400"/>
              <a:t>3</a:t>
            </a:r>
            <a:r>
              <a:rPr lang="zh-CN" altLang="en-US" sz="1400"/>
              <a:t>、</a:t>
            </a:r>
            <a:r>
              <a:rPr sz="1400"/>
              <a:t>最大池化层的尺寸为 2 X 2。</a:t>
            </a:r>
            <a:endParaRPr sz="1400"/>
          </a:p>
        </p:txBody>
      </p:sp>
      <p:pic>
        <p:nvPicPr>
          <p:cNvPr id="3" name="图片 2" descr="下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63845" y="808355"/>
            <a:ext cx="3537585" cy="414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  <p:bldP spid="2" grpId="0"/>
      <p:bldP spid="2" grpId="1"/>
      <p:bldP spid="29753" grpId="0" animBg="1"/>
      <p:bldP spid="2975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3458817" y="358586"/>
            <a:ext cx="22263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</a:t>
            </a:r>
            <a:r>
              <a:rPr 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Rectangle 20"/>
          <p:cNvSpPr>
            <a:spLocks noChangeArrowheads="1"/>
          </p:cNvSpPr>
          <p:nvPr/>
        </p:nvSpPr>
        <p:spPr bwMode="auto">
          <a:xfrm>
            <a:off x="3671697" y="685492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subtitle for your presentation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40" y="842645"/>
            <a:ext cx="6387465" cy="3933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3972558" y="2388918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直接连接符 99"/>
          <p:cNvCxnSpPr/>
          <p:nvPr/>
        </p:nvCxnSpPr>
        <p:spPr>
          <a:xfrm flipV="1">
            <a:off x="3419872" y="2858988"/>
            <a:ext cx="2448272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椭圆 101"/>
          <p:cNvSpPr/>
          <p:nvPr/>
        </p:nvSpPr>
        <p:spPr>
          <a:xfrm>
            <a:off x="4033837" y="986780"/>
            <a:ext cx="1076326" cy="1076326"/>
          </a:xfrm>
          <a:prstGeom prst="ellips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Freeform 12"/>
          <p:cNvSpPr>
            <a:spLocks noEditPoints="1"/>
          </p:cNvSpPr>
          <p:nvPr/>
        </p:nvSpPr>
        <p:spPr bwMode="auto">
          <a:xfrm>
            <a:off x="4396005" y="1272032"/>
            <a:ext cx="351984" cy="505822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0" name="Rectangle 60" descr="psb"/>
          <p:cNvSpPr>
            <a:spLocks noChangeArrowheads="1"/>
          </p:cNvSpPr>
          <p:nvPr/>
        </p:nvSpPr>
        <p:spPr bwMode="auto">
          <a:xfrm>
            <a:off x="0" y="2427288"/>
            <a:ext cx="9144000" cy="2714625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b="-12596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58817" y="358586"/>
            <a:ext cx="22263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效果展示</a:t>
            </a:r>
            <a:endParaRPr lang="zh-CN" altLang="en-US" b="1" dirty="0">
              <a:solidFill>
                <a:schemeClr val="accent1"/>
              </a:solidFill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3671697" y="685492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itchFamily="2" charset="-122"/>
                <a:ea typeface="方正姚体" pitchFamily="2" charset="-122"/>
                <a:cs typeface="Arial" panose="020B0604020202020204" pitchFamily="34" charset="0"/>
              </a:rPr>
              <a:t>Key technologies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方正姚体" pitchFamily="2" charset="-122"/>
              <a:ea typeface="方正姚体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193" t="23069"/>
          <a:stretch>
            <a:fillRect/>
          </a:stretch>
        </p:blipFill>
        <p:spPr>
          <a:xfrm>
            <a:off x="1575435" y="958215"/>
            <a:ext cx="5993130" cy="961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85" y="2066290"/>
            <a:ext cx="4991100" cy="861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3074035"/>
            <a:ext cx="3246120" cy="1950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9" descr="Money副本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203325"/>
            <a:ext cx="9144000" cy="2159000"/>
          </a:xfrm>
          <a:prstGeom prst="rect">
            <a:avLst/>
          </a:prstGeom>
          <a:blipFill dpi="0" rotWithShape="1">
            <a:blip r:embed="rId2"/>
            <a:srcRect/>
            <a:stretch>
              <a:fillRect b="-4194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1116013" y="1201738"/>
            <a:ext cx="2087562" cy="3170237"/>
          </a:xfrm>
          <a:prstGeom prst="rect">
            <a:avLst/>
          </a:prstGeom>
          <a:solidFill>
            <a:schemeClr val="accent1">
              <a:alpha val="89999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486535" y="1971675"/>
            <a:ext cx="1346835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Show our </a:t>
            </a:r>
            <a:endParaRPr lang="en-US" altLang="zh-CN" sz="2000" dirty="0">
              <a:solidFill>
                <a:schemeClr val="bg1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results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085" name="Freeform 13"/>
          <p:cNvSpPr>
            <a:spLocks noEditPoints="1"/>
          </p:cNvSpPr>
          <p:nvPr/>
        </p:nvSpPr>
        <p:spPr bwMode="auto">
          <a:xfrm>
            <a:off x="8604250" y="4730433"/>
            <a:ext cx="285750" cy="187325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357554" y="356378"/>
            <a:ext cx="23990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20"/>
          <p:cNvSpPr>
            <a:spLocks noChangeArrowheads="1"/>
          </p:cNvSpPr>
          <p:nvPr/>
        </p:nvSpPr>
        <p:spPr bwMode="auto">
          <a:xfrm>
            <a:off x="3671697" y="685492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issues at present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57245" y="1056640"/>
            <a:ext cx="5262880" cy="3674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9" descr="Money副本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203325"/>
            <a:ext cx="9144000" cy="2159000"/>
          </a:xfrm>
          <a:prstGeom prst="rect">
            <a:avLst/>
          </a:prstGeom>
          <a:blipFill dpi="0" rotWithShape="1">
            <a:blip r:embed="rId2"/>
            <a:srcRect/>
            <a:stretch>
              <a:fillRect b="-4194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1116013" y="1201738"/>
            <a:ext cx="2087562" cy="3170237"/>
          </a:xfrm>
          <a:prstGeom prst="rect">
            <a:avLst/>
          </a:prstGeom>
          <a:solidFill>
            <a:schemeClr val="accent1">
              <a:alpha val="89999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486535" y="1971675"/>
            <a:ext cx="1346835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Show our </a:t>
            </a:r>
            <a:endParaRPr lang="en-US" altLang="zh-CN" sz="2000" dirty="0">
              <a:solidFill>
                <a:schemeClr val="bg1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results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085" name="Freeform 13"/>
          <p:cNvSpPr>
            <a:spLocks noEditPoints="1"/>
          </p:cNvSpPr>
          <p:nvPr/>
        </p:nvSpPr>
        <p:spPr bwMode="auto">
          <a:xfrm>
            <a:off x="8604250" y="4730433"/>
            <a:ext cx="285750" cy="187325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357554" y="356378"/>
            <a:ext cx="23990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20"/>
          <p:cNvSpPr>
            <a:spLocks noChangeArrowheads="1"/>
          </p:cNvSpPr>
          <p:nvPr/>
        </p:nvSpPr>
        <p:spPr bwMode="auto">
          <a:xfrm>
            <a:off x="3671697" y="685492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issues at present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3347720" y="914400"/>
            <a:ext cx="4869815" cy="3931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3972558" y="2388918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7" name="直接连接符 96"/>
          <p:cNvCxnSpPr/>
          <p:nvPr/>
        </p:nvCxnSpPr>
        <p:spPr>
          <a:xfrm flipV="1">
            <a:off x="3419872" y="2858988"/>
            <a:ext cx="2448272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椭圆 99"/>
          <p:cNvSpPr/>
          <p:nvPr/>
        </p:nvSpPr>
        <p:spPr>
          <a:xfrm>
            <a:off x="4033837" y="986780"/>
            <a:ext cx="1076326" cy="1076326"/>
          </a:xfrm>
          <a:prstGeom prst="ellips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Freeform 11"/>
          <p:cNvSpPr>
            <a:spLocks noEditPoints="1"/>
          </p:cNvSpPr>
          <p:nvPr/>
        </p:nvSpPr>
        <p:spPr bwMode="auto">
          <a:xfrm>
            <a:off x="4373027" y="1272150"/>
            <a:ext cx="397940" cy="505586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6" name="Rectangle 46"/>
          <p:cNvSpPr>
            <a:spLocks noChangeArrowheads="1"/>
          </p:cNvSpPr>
          <p:nvPr/>
        </p:nvSpPr>
        <p:spPr bwMode="auto">
          <a:xfrm>
            <a:off x="820420" y="914400"/>
            <a:ext cx="7609840" cy="117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一、</a:t>
            </a:r>
            <a:r>
              <a:rPr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卷积神经网络主要的设计思想是更好的利用图片的性质</a:t>
            </a:r>
            <a:r>
              <a:rPr lang="zh-CN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：</a:t>
            </a:r>
            <a:endParaRPr sz="1600" b="1" dirty="0" smtClean="0">
              <a:solidFill>
                <a:schemeClr val="tx1"/>
              </a:solidFill>
              <a:latin typeface="方正姚体" pitchFamily="2" charset="-122"/>
              <a:ea typeface="方正姚体" pitchFamily="2" charset="-122"/>
              <a:sym typeface="+mn-ea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1</a:t>
            </a:r>
            <a:r>
              <a:rPr lang="zh-CN" altLang="en-US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）</a:t>
            </a:r>
            <a:r>
              <a:rPr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图片中的模式比图片小的多</a:t>
            </a:r>
            <a:r>
              <a:rPr lang="zh-CN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，一个神经元不需要通过看整个图像去发现模式</a:t>
            </a:r>
            <a:endParaRPr sz="1600" b="1" dirty="0" smtClean="0">
              <a:solidFill>
                <a:schemeClr val="tx1"/>
              </a:solidFill>
              <a:latin typeface="方正姚体" pitchFamily="2" charset="-122"/>
              <a:ea typeface="方正姚体" pitchFamily="2" charset="-122"/>
              <a:sym typeface="+mn-ea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2</a:t>
            </a:r>
            <a:r>
              <a:rPr lang="zh-CN" altLang="en-US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）</a:t>
            </a:r>
            <a:r>
              <a:rPr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图片中的</a:t>
            </a:r>
            <a:r>
              <a:rPr lang="zh-CN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同样</a:t>
            </a:r>
            <a:r>
              <a:rPr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模式</a:t>
            </a:r>
            <a:r>
              <a:rPr lang="zh-CN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会</a:t>
            </a:r>
            <a:r>
              <a:rPr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出现在图像的不同区域</a:t>
            </a:r>
            <a:endParaRPr sz="1600" b="1" dirty="0" smtClean="0">
              <a:solidFill>
                <a:schemeClr val="tx1"/>
              </a:solidFill>
              <a:latin typeface="方正姚体" pitchFamily="2" charset="-122"/>
              <a:ea typeface="方正姚体" pitchFamily="2" charset="-122"/>
              <a:sym typeface="+mn-ea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3</a:t>
            </a:r>
            <a:r>
              <a:rPr lang="zh-CN" altLang="en-US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）对图片进行</a:t>
            </a:r>
            <a:r>
              <a:rPr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缩放</a:t>
            </a:r>
            <a:r>
              <a:rPr lang="zh-CN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不会改变</a:t>
            </a:r>
            <a:r>
              <a:rPr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图片中的物体</a:t>
            </a:r>
            <a:endParaRPr sz="1600" b="1" dirty="0" smtClean="0">
              <a:solidFill>
                <a:schemeClr val="tx1"/>
              </a:solidFill>
              <a:latin typeface="方正姚体" pitchFamily="2" charset="-122"/>
              <a:ea typeface="方正姚体" pitchFamily="2" charset="-122"/>
              <a:sym typeface="+mn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458817" y="358586"/>
            <a:ext cx="22263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总结分析</a:t>
            </a:r>
            <a:endParaRPr lang="zh-CN" altLang="en-US" b="1" dirty="0">
              <a:solidFill>
                <a:schemeClr val="accent1"/>
              </a:solidFill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0" name="Rectangle 20"/>
          <p:cNvSpPr>
            <a:spLocks noChangeArrowheads="1"/>
          </p:cNvSpPr>
          <p:nvPr/>
        </p:nvSpPr>
        <p:spPr bwMode="auto">
          <a:xfrm>
            <a:off x="3671697" y="685492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itchFamily="2" charset="-122"/>
                <a:ea typeface="方正姚体" pitchFamily="2" charset="-122"/>
                <a:cs typeface="Arial" panose="020B0604020202020204" pitchFamily="34" charset="0"/>
              </a:rPr>
              <a:t>Difficulties in practice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方正姚体" pitchFamily="2" charset="-122"/>
              <a:ea typeface="方正姚体" pitchFamily="2" charset="-122"/>
              <a:cs typeface="Arial" panose="020B0604020202020204" pitchFamily="34" charset="0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rcRect t="19260" r="-446"/>
          <a:stretch>
            <a:fillRect/>
          </a:stretch>
        </p:blipFill>
        <p:spPr>
          <a:xfrm>
            <a:off x="820420" y="2094230"/>
            <a:ext cx="7370445" cy="28536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6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  <p:bldP spid="46126" grpId="0"/>
      <p:bldP spid="4612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3458817" y="358586"/>
            <a:ext cx="22263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总结分析</a:t>
            </a:r>
            <a:endParaRPr lang="zh-CN" altLang="en-US" b="1" dirty="0">
              <a:solidFill>
                <a:schemeClr val="accent1"/>
              </a:solidFill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0" name="Rectangle 20"/>
          <p:cNvSpPr>
            <a:spLocks noChangeArrowheads="1"/>
          </p:cNvSpPr>
          <p:nvPr/>
        </p:nvSpPr>
        <p:spPr bwMode="auto">
          <a:xfrm>
            <a:off x="3671697" y="685492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itchFamily="2" charset="-122"/>
                <a:ea typeface="方正姚体" pitchFamily="2" charset="-122"/>
                <a:cs typeface="Arial" panose="020B0604020202020204" pitchFamily="34" charset="0"/>
              </a:rPr>
              <a:t>Difficulties in practice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方正姚体" pitchFamily="2" charset="-122"/>
              <a:ea typeface="方正姚体" pitchFamily="2" charset="-122"/>
              <a:cs typeface="Arial" panose="020B0604020202020204" pitchFamily="34" charset="0"/>
            </a:endParaRPr>
          </a:p>
        </p:txBody>
      </p:sp>
      <p:sp>
        <p:nvSpPr>
          <p:cNvPr id="58" name="Rectangle 46"/>
          <p:cNvSpPr>
            <a:spLocks noChangeArrowheads="1"/>
          </p:cNvSpPr>
          <p:nvPr/>
        </p:nvSpPr>
        <p:spPr bwMode="auto">
          <a:xfrm>
            <a:off x="683260" y="914400"/>
            <a:ext cx="7510145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二、</a:t>
            </a:r>
            <a:r>
              <a:rPr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卷积层就是在图片中扫描特征</a:t>
            </a:r>
            <a:r>
              <a:rPr lang="zh-CN"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（卷积核对层输入进行卷积，以生成输出张量）</a:t>
            </a:r>
            <a:r>
              <a:rPr sz="16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  <a:sym typeface="+mn-ea"/>
              </a:rPr>
              <a:t>。</a:t>
            </a:r>
            <a:endParaRPr lang="zh-CN" sz="1600" b="1" dirty="0" smtClean="0">
              <a:solidFill>
                <a:schemeClr val="tx1"/>
              </a:solidFill>
              <a:latin typeface="方正姚体" pitchFamily="2" charset="-122"/>
              <a:ea typeface="方正姚体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260" y="3002280"/>
            <a:ext cx="2227580" cy="6813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sz="1600" b="1" dirty="0" smtClean="0">
                <a:latin typeface="方正姚体" pitchFamily="2" charset="-122"/>
                <a:ea typeface="方正姚体" pitchFamily="2" charset="-122"/>
                <a:sym typeface="+mn-ea"/>
              </a:rPr>
              <a:t>三、</a:t>
            </a:r>
            <a:r>
              <a:rPr sz="1600" b="1" dirty="0" smtClean="0">
                <a:latin typeface="方正姚体" pitchFamily="2" charset="-122"/>
                <a:ea typeface="方正姚体" pitchFamily="2" charset="-122"/>
                <a:sym typeface="+mn-ea"/>
              </a:rPr>
              <a:t>最大池化层</a:t>
            </a:r>
            <a:r>
              <a:rPr lang="zh-CN" sz="1600" b="1" dirty="0" smtClean="0">
                <a:latin typeface="方正姚体" pitchFamily="2" charset="-122"/>
                <a:ea typeface="方正姚体" pitchFamily="2" charset="-122"/>
                <a:sym typeface="+mn-ea"/>
              </a:rPr>
              <a:t>：</a:t>
            </a:r>
            <a:endParaRPr lang="zh-CN" sz="1600" b="1" dirty="0" smtClean="0">
              <a:latin typeface="方正姚体" pitchFamily="2" charset="-122"/>
              <a:ea typeface="方正姚体" pitchFamily="2" charset="-122"/>
              <a:sym typeface="+mn-ea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sz="1600" b="1" dirty="0" smtClean="0">
                <a:latin typeface="方正姚体" pitchFamily="2" charset="-122"/>
                <a:ea typeface="方正姚体" pitchFamily="2" charset="-122"/>
                <a:sym typeface="+mn-ea"/>
              </a:rPr>
              <a:t>缩放图片，减小参数。</a:t>
            </a:r>
            <a:endParaRPr lang="zh-CN" altLang="en-US" sz="1600" b="1" dirty="0" smtClean="0">
              <a:latin typeface="方正姚体" pitchFamily="2" charset="-122"/>
              <a:ea typeface="方正姚体" pitchFamily="2" charset="-122"/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rcRect l="3914" t="8238" r="59723" b="36997"/>
          <a:stretch>
            <a:fillRect/>
          </a:stretch>
        </p:blipFill>
        <p:spPr>
          <a:xfrm>
            <a:off x="899160" y="1315085"/>
            <a:ext cx="1746885" cy="1514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右箭头 3"/>
          <p:cNvSpPr/>
          <p:nvPr/>
        </p:nvSpPr>
        <p:spPr>
          <a:xfrm>
            <a:off x="5795645" y="1871345"/>
            <a:ext cx="6483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rcRect l="65885" t="28653" r="5441" b="34950"/>
          <a:stretch>
            <a:fillRect/>
          </a:stretch>
        </p:blipFill>
        <p:spPr>
          <a:xfrm>
            <a:off x="7098665" y="1414145"/>
            <a:ext cx="1217295" cy="1394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1"/>
          <a:srcRect l="45761" t="7711" r="6144" b="59538"/>
          <a:stretch>
            <a:fillRect/>
          </a:stretch>
        </p:blipFill>
        <p:spPr>
          <a:xfrm>
            <a:off x="3059430" y="1315085"/>
            <a:ext cx="2091055" cy="1471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3"/>
          <a:srcRect l="5091" t="15397" r="4833" b="5805"/>
          <a:stretch>
            <a:fillRect/>
          </a:stretch>
        </p:blipFill>
        <p:spPr>
          <a:xfrm>
            <a:off x="3073400" y="2969260"/>
            <a:ext cx="5026660" cy="21564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  <p:bldP spid="58" grpId="0"/>
      <p:bldP spid="58" grpId="1"/>
      <p:bldP spid="4" grpId="0" animBg="1"/>
      <p:bldP spid="4" grpId="1" animBg="1"/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3458817" y="358586"/>
            <a:ext cx="22263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总结分析</a:t>
            </a:r>
            <a:endParaRPr lang="zh-CN" altLang="en-US" b="1" dirty="0">
              <a:solidFill>
                <a:schemeClr val="accent1"/>
              </a:solidFill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0" name="Rectangle 20"/>
          <p:cNvSpPr>
            <a:spLocks noChangeArrowheads="1"/>
          </p:cNvSpPr>
          <p:nvPr/>
        </p:nvSpPr>
        <p:spPr bwMode="auto">
          <a:xfrm>
            <a:off x="3671697" y="685492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itchFamily="2" charset="-122"/>
                <a:ea typeface="方正姚体" pitchFamily="2" charset="-122"/>
                <a:cs typeface="Arial" panose="020B0604020202020204" pitchFamily="34" charset="0"/>
              </a:rPr>
              <a:t>Difficulties in practice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方正姚体" pitchFamily="2" charset="-122"/>
              <a:ea typeface="方正姚体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215" y="842645"/>
            <a:ext cx="642366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sz="1600" b="1" dirty="0" smtClean="0">
                <a:latin typeface="方正姚体" pitchFamily="2" charset="-122"/>
                <a:ea typeface="方正姚体" pitchFamily="2" charset="-122"/>
                <a:sym typeface="+mn-ea"/>
              </a:rPr>
              <a:t>四、</a:t>
            </a:r>
            <a:r>
              <a:rPr sz="1600" b="1" dirty="0" smtClean="0">
                <a:latin typeface="方正姚体" pitchFamily="2" charset="-122"/>
                <a:ea typeface="方正姚体" pitchFamily="2" charset="-122"/>
                <a:sym typeface="+mn-ea"/>
              </a:rPr>
              <a:t>多次的卷积和池化后，再经过</a:t>
            </a:r>
            <a:r>
              <a:rPr lang="en-US" sz="1600" b="1" dirty="0" smtClean="0">
                <a:latin typeface="方正姚体" pitchFamily="2" charset="-122"/>
                <a:ea typeface="方正姚体" pitchFamily="2" charset="-122"/>
                <a:sym typeface="+mn-ea"/>
              </a:rPr>
              <a:t>F</a:t>
            </a:r>
            <a:r>
              <a:rPr sz="1600" b="1" dirty="0" smtClean="0">
                <a:latin typeface="方正姚体" pitchFamily="2" charset="-122"/>
                <a:ea typeface="方正姚体" pitchFamily="2" charset="-122"/>
                <a:sym typeface="+mn-ea"/>
              </a:rPr>
              <a:t>latten</a:t>
            </a:r>
            <a:r>
              <a:rPr lang="zh-CN" sz="1600" b="1" dirty="0" smtClean="0">
                <a:latin typeface="方正姚体" pitchFamily="2" charset="-122"/>
                <a:ea typeface="方正姚体" pitchFamily="2" charset="-122"/>
                <a:sym typeface="+mn-ea"/>
              </a:rPr>
              <a:t>展开，</a:t>
            </a:r>
            <a:r>
              <a:rPr sz="1600" b="1" dirty="0" smtClean="0">
                <a:latin typeface="方正姚体" pitchFamily="2" charset="-122"/>
                <a:ea typeface="方正姚体" pitchFamily="2" charset="-122"/>
                <a:sym typeface="+mn-ea"/>
              </a:rPr>
              <a:t>连接一个全连接层</a:t>
            </a:r>
            <a:r>
              <a:rPr lang="zh-CN" sz="1600" b="1" dirty="0" smtClean="0">
                <a:latin typeface="方正姚体" pitchFamily="2" charset="-122"/>
                <a:ea typeface="方正姚体" pitchFamily="2" charset="-122"/>
                <a:sym typeface="+mn-ea"/>
              </a:rPr>
              <a:t>。</a:t>
            </a:r>
            <a:endParaRPr lang="zh-CN" altLang="en-US" sz="1600" b="1" dirty="0" smtClean="0">
              <a:latin typeface="方正姚体" pitchFamily="2" charset="-122"/>
              <a:ea typeface="方正姚体" pitchFamily="2" charset="-122"/>
              <a:sym typeface="+mn-ea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1"/>
          <a:srcRect l="6228" t="7884" r="6154"/>
          <a:stretch>
            <a:fillRect/>
          </a:stretch>
        </p:blipFill>
        <p:spPr>
          <a:xfrm>
            <a:off x="683260" y="1228725"/>
            <a:ext cx="5683885" cy="38715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754495" y="1562735"/>
            <a:ext cx="2170430" cy="2673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200">
                <a:latin typeface="华文楷体" panose="02010600040101010101" charset="-122"/>
                <a:ea typeface="华文楷体" panose="02010600040101010101" charset="-122"/>
                <a:sym typeface="+mn-ea"/>
              </a:rPr>
              <a:t>       </a:t>
            </a:r>
            <a:r>
              <a:rPr lang="zh-CN" altLang="en-US" sz="12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在该项目中，通过创建卷积神经网络模型来识别猫和狗的图像，在</a:t>
            </a:r>
            <a:r>
              <a:rPr lang="zh-CN" altLang="en-US" sz="12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迭代 20 个 epoch 时</a:t>
            </a:r>
            <a:r>
              <a:rPr lang="zh-CN" altLang="en-US" sz="1200">
                <a:latin typeface="华文楷体" panose="02010600040101010101" charset="-122"/>
                <a:ea typeface="华文楷体" panose="02010600040101010101" charset="-122"/>
                <a:sym typeface="+mn-ea"/>
              </a:rPr>
              <a:t>，，用训练的模型进行图像的测试，测试后可以达到</a:t>
            </a:r>
            <a:r>
              <a:rPr lang="zh-CN" altLang="en-US" sz="12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约 95%</a:t>
            </a:r>
            <a:r>
              <a:rPr lang="zh-CN" altLang="en-US" sz="1200">
                <a:latin typeface="华文楷体" panose="02010600040101010101" charset="-122"/>
                <a:ea typeface="华文楷体" panose="02010600040101010101" charset="-122"/>
                <a:sym typeface="+mn-ea"/>
              </a:rPr>
              <a:t> 的准确率</a:t>
            </a:r>
            <a:r>
              <a:rPr lang="zh-CN" altLang="en-US" sz="12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1200">
              <a:latin typeface="华文楷体" panose="02010600040101010101" charset="-122"/>
              <a:ea typeface="华文楷体" panose="02010600040101010101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>
                <a:latin typeface="华文楷体" panose="02010600040101010101" charset="-122"/>
                <a:ea typeface="华文楷体" panose="02010600040101010101" charset="-122"/>
                <a:sym typeface="+mn-ea"/>
              </a:rPr>
              <a:t> </a:t>
            </a:r>
            <a:r>
              <a:rPr lang="en-US" altLang="zh-CN" sz="1200">
                <a:latin typeface="华文楷体" panose="02010600040101010101" charset="-122"/>
                <a:ea typeface="华文楷体" panose="02010600040101010101" charset="-122"/>
                <a:sym typeface="+mn-ea"/>
              </a:rPr>
              <a:t>  </a:t>
            </a:r>
            <a:r>
              <a:rPr lang="zh-CN" altLang="en-US" sz="1200">
                <a:latin typeface="华文楷体" panose="02010600040101010101" charset="-122"/>
                <a:ea typeface="华文楷体" panose="02010600040101010101" charset="-122"/>
                <a:sym typeface="+mn-ea"/>
              </a:rPr>
              <a:t>   基于以上效果，我们还可以对结果进行优化，例如扩大数据集、增加模型训练次数等等来进一步提高模型的识别率。</a:t>
            </a:r>
            <a:endParaRPr lang="zh-CN" altLang="en-US" sz="1200"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12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  <p:bldP spid="3" grpId="0"/>
      <p:bldP spid="3" grpId="1"/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椭圆 116"/>
          <p:cNvSpPr/>
          <p:nvPr/>
        </p:nvSpPr>
        <p:spPr>
          <a:xfrm>
            <a:off x="4212151" y="3938833"/>
            <a:ext cx="716648" cy="716648"/>
          </a:xfrm>
          <a:prstGeom prst="ellips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2987657" y="3146353"/>
            <a:ext cx="716648" cy="716648"/>
          </a:xfrm>
          <a:prstGeom prst="ellips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1835382" y="2282753"/>
            <a:ext cx="716648" cy="716648"/>
          </a:xfrm>
          <a:prstGeom prst="ellips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835430" y="1274373"/>
            <a:ext cx="716648" cy="716648"/>
          </a:xfrm>
          <a:prstGeom prst="ellips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3832860" y="410716"/>
            <a:ext cx="1478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n w="6350">
                  <a:noFill/>
                </a:ln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2800" b="1" dirty="0">
              <a:ln w="6350">
                <a:noFill/>
              </a:ln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8" name="Freeform 10"/>
          <p:cNvSpPr>
            <a:spLocks noEditPoints="1"/>
          </p:cNvSpPr>
          <p:nvPr/>
        </p:nvSpPr>
        <p:spPr bwMode="auto">
          <a:xfrm>
            <a:off x="2050274" y="2500445"/>
            <a:ext cx="286864" cy="287612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89" name="Freeform 11"/>
          <p:cNvSpPr>
            <a:spLocks noEditPoints="1"/>
          </p:cNvSpPr>
          <p:nvPr/>
        </p:nvSpPr>
        <p:spPr bwMode="auto">
          <a:xfrm>
            <a:off x="4447266" y="4140619"/>
            <a:ext cx="246418" cy="313076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0" name="Freeform 12"/>
          <p:cNvSpPr>
            <a:spLocks noEditPoints="1"/>
          </p:cNvSpPr>
          <p:nvPr/>
        </p:nvSpPr>
        <p:spPr bwMode="auto">
          <a:xfrm>
            <a:off x="3238877" y="3351554"/>
            <a:ext cx="214210" cy="30783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1" name="Freeform 13"/>
          <p:cNvSpPr>
            <a:spLocks noEditPoints="1"/>
          </p:cNvSpPr>
          <p:nvPr/>
        </p:nvSpPr>
        <p:spPr bwMode="auto">
          <a:xfrm>
            <a:off x="1027365" y="1488562"/>
            <a:ext cx="349030" cy="28985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3864776" y="3366780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效果展示</a:t>
            </a:r>
            <a:endParaRPr lang="zh-CN" altLang="en-US" sz="2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2711827" y="2433473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设计思路</a:t>
            </a:r>
            <a:endParaRPr lang="zh-CN" altLang="en-US" sz="2000" dirty="0" smtClean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619250" y="1497965"/>
            <a:ext cx="270637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数据集与环境的搭建</a:t>
            </a:r>
            <a:endParaRPr lang="zh-CN" altLang="en-US" sz="2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5782687" y="4154958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总结分析</a:t>
            </a:r>
            <a:endParaRPr lang="zh-CN" altLang="en-US" sz="2000" dirty="0" smtClean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3" grpId="1"/>
      <p:bldP spid="111" grpId="0"/>
      <p:bldP spid="111" grpId="1"/>
      <p:bldP spid="110" grpId="0"/>
      <p:bldP spid="110" grpId="1"/>
      <p:bldP spid="109" grpId="0"/>
      <p:bldP spid="109" grpId="1"/>
      <p:bldP spid="113" grpId="0"/>
      <p:bldP spid="1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3168815" y="1706860"/>
            <a:ext cx="5400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敬请批评</a:t>
            </a:r>
            <a:r>
              <a:rPr lang="zh-CN" altLang="en-US" sz="4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指正</a:t>
            </a:r>
            <a:r>
              <a:rPr lang="en-US" altLang="zh-CN" sz="4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4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！</a:t>
            </a:r>
            <a:endParaRPr lang="zh-CN" altLang="en-US" sz="4000" dirty="0">
              <a:ln w="63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3284658" y="3009913"/>
            <a:ext cx="219347" cy="219347"/>
            <a:chOff x="801291" y="3535885"/>
            <a:chExt cx="219347" cy="219347"/>
          </a:xfrm>
        </p:grpSpPr>
        <p:sp>
          <p:nvSpPr>
            <p:cNvPr id="14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146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53" name="Text Box 19"/>
          <p:cNvSpPr txBox="1">
            <a:spLocks noChangeArrowheads="1"/>
          </p:cNvSpPr>
          <p:nvPr/>
        </p:nvSpPr>
        <p:spPr bwMode="auto">
          <a:xfrm>
            <a:off x="3494480" y="2981088"/>
            <a:ext cx="64008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陈梦妮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3168815" y="2426940"/>
            <a:ext cx="5256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WATCHING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6" name="直接连接符 155"/>
          <p:cNvCxnSpPr/>
          <p:nvPr/>
        </p:nvCxnSpPr>
        <p:spPr>
          <a:xfrm>
            <a:off x="3240823" y="2426443"/>
            <a:ext cx="51125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/>
          <p:cNvGrpSpPr/>
          <p:nvPr/>
        </p:nvGrpSpPr>
        <p:grpSpPr>
          <a:xfrm>
            <a:off x="446709" y="708630"/>
            <a:ext cx="8033685" cy="3912360"/>
            <a:chOff x="553750" y="708630"/>
            <a:chExt cx="8033685" cy="3912360"/>
          </a:xfrm>
        </p:grpSpPr>
        <p:grpSp>
          <p:nvGrpSpPr>
            <p:cNvPr id="158" name="组合 157"/>
            <p:cNvGrpSpPr/>
            <p:nvPr/>
          </p:nvGrpSpPr>
          <p:grpSpPr>
            <a:xfrm>
              <a:off x="1116212" y="1435353"/>
              <a:ext cx="1363850" cy="2185147"/>
              <a:chOff x="996950" y="2262188"/>
              <a:chExt cx="434975" cy="696913"/>
            </a:xfrm>
          </p:grpSpPr>
          <p:sp>
            <p:nvSpPr>
              <p:cNvPr id="604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Freeform 29"/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Freeform 30"/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Freeform 32"/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Freeform 33"/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Freeform 34"/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Freeform 35"/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Freeform 36"/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Freeform 37"/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Freeform 38"/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Freeform 39"/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Freeform 40"/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Freeform 41"/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Freeform 42"/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Freeform 43"/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Freeform 44"/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Freeform 46"/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Freeform 47"/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Freeform 48"/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Freeform 49"/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Freeform 50"/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Freeform 51"/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Freeform 52"/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Freeform 53"/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Freeform 54"/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Freeform 55"/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Freeform 56"/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Freeform 63"/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Freeform 64"/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65"/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66"/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553750" y="708630"/>
              <a:ext cx="2399181" cy="2399181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167" name="组合 166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566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7" name="Freeform 69"/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8" name="Freeform 70"/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9" name="Freeform 71"/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0" name="Freeform 72"/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1" name="Freeform 73"/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2" name="Freeform 74"/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3" name="Freeform 75"/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4" name="Freeform 76"/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5" name="Freeform 77"/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6" name="Freeform 78"/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7" name="Freeform 79"/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8" name="Freeform 80"/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9" name="Freeform 81"/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0" name="Freeform 95"/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1" name="Freeform 96"/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2" name="Freeform 99"/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3" name="Freeform 167"/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4" name="Freeform 168"/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5" name="Freeform 169"/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6" name="Freeform 170"/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7" name="Freeform 171"/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8" name="Freeform 172"/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9" name="Freeform 173"/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0" name="Freeform 174"/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1" name="Freeform 175"/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2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3" name="Freeform 185"/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4" name="Freeform 186"/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5" name="Freeform 187"/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6" name="Freeform 188"/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7" name="Freeform 189"/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8" name="Freeform 190"/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9" name="Freeform 191"/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0" name="Freeform 192"/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1" name="Freeform 197"/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2" name="Freeform 198"/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3" name="Freeform 199"/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8" name="组合 167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493" name="Freeform 92"/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4" name="Freeform 93"/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5" name="Freeform 94"/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6" name="Freeform 101"/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7" name="Freeform 102"/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8" name="Freeform 103"/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9" name="Freeform 104"/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0" name="Freeform 105"/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1" name="Freeform 106"/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2" name="Freeform 107"/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3" name="Freeform 108"/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4" name="Freeform 109"/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5" name="Freeform 110"/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6" name="Freeform 111"/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7" name="Freeform 112"/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8" name="Freeform 113"/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9" name="Freeform 114"/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0" name="Freeform 115"/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1" name="Freeform 116"/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2" name="Freeform 117"/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3" name="Freeform 118"/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4" name="Freeform 119"/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5" name="Freeform 120"/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6" name="Freeform 121"/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7" name="Freeform 122"/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8" name="Freeform 123"/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9" name="Freeform 124"/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0" name="Freeform 125"/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1" name="Freeform 126"/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2" name="Freeform 127"/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3" name="Freeform 128"/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4" name="Freeform 129"/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5" name="Freeform 130"/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6" name="Freeform 131"/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7" name="Freeform 132"/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8" name="Freeform 133"/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9" name="Freeform 134"/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0" name="Freeform 135"/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1" name="Freeform 136"/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2" name="Freeform 137"/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3" name="Freeform 138"/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4" name="Freeform 139"/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5" name="Freeform 140"/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6" name="Freeform 141"/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7" name="Freeform 142"/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8" name="Freeform 143"/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9" name="Freeform 144"/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0" name="Freeform 145"/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1" name="Freeform 146"/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2" name="Freeform 147"/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3" name="Freeform 148"/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4" name="Freeform 149"/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5" name="Freeform 150"/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6" name="Freeform 456"/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7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8" name="Freeform 458"/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9" name="Freeform 459"/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0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1" name="Freeform 461"/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2" name="Freeform 462"/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3" name="Freeform 463"/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4" name="Freeform 464"/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5" name="Freeform 465"/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6" name="Freeform 466"/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7" name="Freeform 467"/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8" name="Freeform 468"/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9" name="Freeform 469"/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0" name="Freeform 470"/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1" name="Freeform 471"/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2" name="Freeform 472"/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3" name="Freeform 473"/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4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5" name="Freeform 475"/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9" name="组合 168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170" name="Group 407"/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293" name="Freeform 207"/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208"/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209"/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210"/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211"/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212"/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213"/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214"/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215"/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216"/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217"/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218"/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219"/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220"/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221"/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222"/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223"/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224"/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225"/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226"/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227"/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228"/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229"/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230"/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231"/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232"/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233"/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234"/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235"/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236"/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237"/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238"/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239"/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240"/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241"/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242"/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243"/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244"/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245"/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246"/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247"/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248"/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249"/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250"/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251"/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252"/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253"/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254"/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255"/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256"/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257"/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258"/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259"/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260"/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261"/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262"/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263"/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264"/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265"/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266"/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267"/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268"/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269"/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270"/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" name="Freeform 271"/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" name="Freeform 272"/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" name="Freeform 273"/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" name="Freeform 274"/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" name="Freeform 275"/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" name="Freeform 276"/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" name="Freeform 277"/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" name="Freeform 278"/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" name="Freeform 279"/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" name="Freeform 280"/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" name="Freeform 281"/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" name="Freeform 282"/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" name="Freeform 283"/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Freeform 284"/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Freeform 285"/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" name="Freeform 286"/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" name="Freeform 287"/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4" name="Freeform 288"/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" name="Freeform 289"/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" name="Freeform 290"/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" name="Freeform 291"/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" name="Freeform 292"/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" name="Freeform 293"/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" name="Freeform 294"/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" name="Freeform 295"/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" name="Freeform 296"/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3" name="Freeform 297"/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4" name="Freeform 298"/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" name="Freeform 299"/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" name="Freeform 300"/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" name="Freeform 301"/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" name="Freeform 302"/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" name="Freeform 303"/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" name="Freeform 304"/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" name="Freeform 305"/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" name="Freeform 306"/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" name="Freeform 307"/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" name="Freeform 308"/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" name="Freeform 309"/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" name="Freeform 310"/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" name="Freeform 311"/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" name="Freeform 312"/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" name="Freeform 313"/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" name="Freeform 314"/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" name="Freeform 315"/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" name="Freeform 316"/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" name="Freeform 317"/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" name="Freeform 318"/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5" name="Freeform 319"/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" name="Freeform 320"/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" name="Freeform 321"/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" name="Freeform 322"/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" name="Freeform 323"/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" name="Freeform 324"/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" name="Freeform 325"/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" name="Freeform 326"/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" name="Freeform 327"/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" name="Freeform 328"/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" name="Freeform 329"/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" name="Freeform 330"/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" name="Freeform 331"/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" name="Freeform 332"/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" name="Freeform 333"/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" name="Freeform 334"/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" name="Freeform 335"/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" name="Freeform 336"/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" name="Freeform 337"/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" name="Freeform 338"/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" name="Freeform 339"/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" name="Freeform 340"/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" name="Freeform 341"/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" name="Freeform 342"/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" name="Freeform 343"/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" name="Freeform 344"/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" name="Freeform 345"/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" name="Freeform 346"/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" name="Freeform 347"/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" name="Freeform 348"/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" name="Freeform 349"/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" name="Freeform 350"/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" name="Freeform 351"/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" name="Freeform 352"/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" name="Freeform 353"/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" name="Freeform 354"/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" name="Freeform 355"/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" name="Freeform 356"/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" name="Freeform 357"/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" name="Freeform 358"/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" name="Freeform 359"/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" name="Freeform 360"/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" name="Freeform 361"/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" name="Freeform 362"/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" name="Freeform 363"/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" name="Freeform 364"/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" name="Freeform 365"/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" name="Freeform 366"/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" name="Freeform 367"/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4" name="Freeform 368"/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" name="Freeform 369"/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" name="Freeform 370"/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" name="Freeform 371"/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" name="Freeform 372"/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" name="Freeform 373"/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" name="Freeform 374"/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" name="Freeform 375"/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" name="Freeform 376"/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" name="Freeform 377"/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" name="Freeform 378"/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" name="Freeform 379"/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" name="Freeform 380"/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" name="Freeform 381"/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" name="Freeform 382"/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" name="Freeform 383"/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" name="Freeform 384"/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" name="Freeform 385"/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" name="Freeform 386"/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" name="Freeform 387"/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" name="Freeform 388"/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" name="Freeform 389"/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" name="Freeform 390"/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" name="Freeform 391"/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" name="Freeform 392"/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" name="Freeform 393"/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" name="Freeform 394"/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" name="Freeform 395"/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" name="Freeform 396"/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" name="Freeform 397"/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" name="Freeform 398"/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" name="Freeform 399"/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" name="Freeform 400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" name="Freeform 401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8" name="Freeform 402"/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9" name="Freeform 403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0" name="Freeform 404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1" name="Freeform 405"/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2" name="Freeform 406"/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172" name="Freeform 82"/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83"/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84"/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85"/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86"/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87"/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88"/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89"/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90"/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91"/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97"/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98"/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100"/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151"/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152"/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153"/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154"/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155"/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156"/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157"/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158"/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159"/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160"/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161"/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162"/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163"/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164"/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165"/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166"/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176"/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177"/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178"/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179"/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180"/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181"/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182"/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183"/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193"/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194"/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195"/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196"/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00"/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01"/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02"/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03"/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04"/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05"/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408"/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409"/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410"/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411"/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412"/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413"/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414"/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415"/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416"/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417"/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418"/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419"/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420"/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421"/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422"/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423"/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424"/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425"/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426"/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427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428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429"/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430"/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431"/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432"/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433"/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434"/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435"/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436"/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437"/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438"/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439"/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440"/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441"/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442"/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443"/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444"/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445"/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446"/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447"/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448"/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449"/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450"/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451"/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452"/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453"/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454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455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477"/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478"/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479"/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482"/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484"/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485"/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487"/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489"/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490"/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491"/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492"/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493"/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494"/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497"/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498"/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60" name="组合 159"/>
            <p:cNvGrpSpPr/>
            <p:nvPr/>
          </p:nvGrpSpPr>
          <p:grpSpPr>
            <a:xfrm>
              <a:off x="1803113" y="3560233"/>
              <a:ext cx="6641589" cy="727259"/>
              <a:chOff x="1216025" y="2955926"/>
              <a:chExt cx="1971675" cy="215900"/>
            </a:xfrm>
          </p:grpSpPr>
          <p:sp>
            <p:nvSpPr>
              <p:cNvPr id="165" name="Line 502"/>
              <p:cNvSpPr>
                <a:spLocks noChangeShapeType="1"/>
              </p:cNvSpPr>
              <p:nvPr/>
            </p:nvSpPr>
            <p:spPr bwMode="auto">
              <a:xfrm>
                <a:off x="3187700" y="3074988"/>
                <a:ext cx="0" cy="96838"/>
              </a:xfrm>
              <a:prstGeom prst="line">
                <a:avLst/>
              </a:prstGeom>
              <a:noFill/>
              <a:ln w="7938" cap="flat">
                <a:solidFill>
                  <a:srgbClr val="3E3A3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03"/>
              <p:cNvSpPr/>
              <p:nvPr/>
            </p:nvSpPr>
            <p:spPr bwMode="auto">
              <a:xfrm>
                <a:off x="1216025" y="2955926"/>
                <a:ext cx="1971675" cy="119063"/>
              </a:xfrm>
              <a:custGeom>
                <a:avLst/>
                <a:gdLst>
                  <a:gd name="T0" fmla="*/ 0 w 1861"/>
                  <a:gd name="T1" fmla="*/ 0 h 112"/>
                  <a:gd name="T2" fmla="*/ 0 w 1861"/>
                  <a:gd name="T3" fmla="*/ 60 h 112"/>
                  <a:gd name="T4" fmla="*/ 29 w 1861"/>
                  <a:gd name="T5" fmla="*/ 86 h 112"/>
                  <a:gd name="T6" fmla="*/ 29 w 1861"/>
                  <a:gd name="T7" fmla="*/ 86 h 112"/>
                  <a:gd name="T8" fmla="*/ 1835 w 1861"/>
                  <a:gd name="T9" fmla="*/ 86 h 112"/>
                  <a:gd name="T10" fmla="*/ 1861 w 1861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1" h="112">
                    <a:moveTo>
                      <a:pt x="0" y="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74"/>
                      <a:pt x="13" y="86"/>
                      <a:pt x="29" y="86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1835" y="86"/>
                      <a:pt x="1835" y="86"/>
                      <a:pt x="1835" y="86"/>
                    </a:cubicBezTo>
                    <a:cubicBezTo>
                      <a:pt x="1849" y="86"/>
                      <a:pt x="1861" y="97"/>
                      <a:pt x="1861" y="112"/>
                    </a:cubicBezTo>
                  </a:path>
                </a:pathLst>
              </a:custGeom>
              <a:noFill/>
              <a:ln w="7938" cap="flat">
                <a:solidFill>
                  <a:srgbClr val="3E3A3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8303713" y="4177986"/>
              <a:ext cx="283722" cy="443004"/>
              <a:chOff x="3141663" y="3136901"/>
              <a:chExt cx="90488" cy="141288"/>
            </a:xfrm>
          </p:grpSpPr>
          <p:sp>
            <p:nvSpPr>
              <p:cNvPr id="162" name="Freeform 504"/>
              <p:cNvSpPr/>
              <p:nvPr/>
            </p:nvSpPr>
            <p:spPr bwMode="auto">
              <a:xfrm>
                <a:off x="3141663" y="3136901"/>
                <a:ext cx="90488" cy="141288"/>
              </a:xfrm>
              <a:custGeom>
                <a:avLst/>
                <a:gdLst>
                  <a:gd name="T0" fmla="*/ 86 w 86"/>
                  <a:gd name="T1" fmla="*/ 46 h 134"/>
                  <a:gd name="T2" fmla="*/ 86 w 86"/>
                  <a:gd name="T3" fmla="*/ 69 h 134"/>
                  <a:gd name="T4" fmla="*/ 86 w 86"/>
                  <a:gd name="T5" fmla="*/ 92 h 134"/>
                  <a:gd name="T6" fmla="*/ 43 w 86"/>
                  <a:gd name="T7" fmla="*/ 134 h 134"/>
                  <a:gd name="T8" fmla="*/ 0 w 86"/>
                  <a:gd name="T9" fmla="*/ 92 h 134"/>
                  <a:gd name="T10" fmla="*/ 0 w 86"/>
                  <a:gd name="T11" fmla="*/ 69 h 134"/>
                  <a:gd name="T12" fmla="*/ 0 w 86"/>
                  <a:gd name="T13" fmla="*/ 46 h 134"/>
                  <a:gd name="T14" fmla="*/ 12 w 86"/>
                  <a:gd name="T15" fmla="*/ 13 h 134"/>
                  <a:gd name="T16" fmla="*/ 43 w 86"/>
                  <a:gd name="T17" fmla="*/ 0 h 134"/>
                  <a:gd name="T18" fmla="*/ 74 w 86"/>
                  <a:gd name="T19" fmla="*/ 13 h 134"/>
                  <a:gd name="T20" fmla="*/ 86 w 86"/>
                  <a:gd name="T21" fmla="*/ 4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34">
                    <a:moveTo>
                      <a:pt x="86" y="46"/>
                    </a:moveTo>
                    <a:cubicBezTo>
                      <a:pt x="86" y="53"/>
                      <a:pt x="86" y="61"/>
                      <a:pt x="86" y="69"/>
                    </a:cubicBezTo>
                    <a:cubicBezTo>
                      <a:pt x="86" y="76"/>
                      <a:pt x="86" y="84"/>
                      <a:pt x="86" y="92"/>
                    </a:cubicBezTo>
                    <a:cubicBezTo>
                      <a:pt x="86" y="121"/>
                      <a:pt x="64" y="134"/>
                      <a:pt x="43" y="134"/>
                    </a:cubicBezTo>
                    <a:cubicBezTo>
                      <a:pt x="22" y="134"/>
                      <a:pt x="0" y="121"/>
                      <a:pt x="0" y="92"/>
                    </a:cubicBezTo>
                    <a:cubicBezTo>
                      <a:pt x="0" y="84"/>
                      <a:pt x="0" y="76"/>
                      <a:pt x="0" y="69"/>
                    </a:cubicBezTo>
                    <a:cubicBezTo>
                      <a:pt x="0" y="61"/>
                      <a:pt x="0" y="53"/>
                      <a:pt x="0" y="46"/>
                    </a:cubicBezTo>
                    <a:cubicBezTo>
                      <a:pt x="0" y="33"/>
                      <a:pt x="5" y="21"/>
                      <a:pt x="12" y="13"/>
                    </a:cubicBezTo>
                    <a:cubicBezTo>
                      <a:pt x="20" y="5"/>
                      <a:pt x="31" y="0"/>
                      <a:pt x="43" y="0"/>
                    </a:cubicBezTo>
                    <a:cubicBezTo>
                      <a:pt x="55" y="0"/>
                      <a:pt x="66" y="5"/>
                      <a:pt x="74" y="13"/>
                    </a:cubicBezTo>
                    <a:cubicBezTo>
                      <a:pt x="81" y="21"/>
                      <a:pt x="86" y="33"/>
                      <a:pt x="86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05"/>
              <p:cNvSpPr/>
              <p:nvPr/>
            </p:nvSpPr>
            <p:spPr bwMode="auto">
              <a:xfrm>
                <a:off x="3148013" y="3144838"/>
                <a:ext cx="77788" cy="127000"/>
              </a:xfrm>
              <a:custGeom>
                <a:avLst/>
                <a:gdLst>
                  <a:gd name="T0" fmla="*/ 73 w 73"/>
                  <a:gd name="T1" fmla="*/ 38 h 121"/>
                  <a:gd name="T2" fmla="*/ 73 w 73"/>
                  <a:gd name="T3" fmla="*/ 61 h 121"/>
                  <a:gd name="T4" fmla="*/ 73 w 73"/>
                  <a:gd name="T5" fmla="*/ 84 h 121"/>
                  <a:gd name="T6" fmla="*/ 37 w 73"/>
                  <a:gd name="T7" fmla="*/ 121 h 121"/>
                  <a:gd name="T8" fmla="*/ 0 w 73"/>
                  <a:gd name="T9" fmla="*/ 84 h 121"/>
                  <a:gd name="T10" fmla="*/ 0 w 73"/>
                  <a:gd name="T11" fmla="*/ 61 h 121"/>
                  <a:gd name="T12" fmla="*/ 0 w 73"/>
                  <a:gd name="T13" fmla="*/ 38 h 121"/>
                  <a:gd name="T14" fmla="*/ 10 w 73"/>
                  <a:gd name="T15" fmla="*/ 11 h 121"/>
                  <a:gd name="T16" fmla="*/ 32 w 73"/>
                  <a:gd name="T17" fmla="*/ 0 h 121"/>
                  <a:gd name="T18" fmla="*/ 35 w 73"/>
                  <a:gd name="T19" fmla="*/ 3 h 121"/>
                  <a:gd name="T20" fmla="*/ 35 w 73"/>
                  <a:gd name="T21" fmla="*/ 23 h 121"/>
                  <a:gd name="T22" fmla="*/ 31 w 73"/>
                  <a:gd name="T23" fmla="*/ 31 h 121"/>
                  <a:gd name="T24" fmla="*/ 28 w 73"/>
                  <a:gd name="T25" fmla="*/ 37 h 121"/>
                  <a:gd name="T26" fmla="*/ 28 w 73"/>
                  <a:gd name="T27" fmla="*/ 51 h 121"/>
                  <a:gd name="T28" fmla="*/ 45 w 73"/>
                  <a:gd name="T29" fmla="*/ 51 h 121"/>
                  <a:gd name="T30" fmla="*/ 45 w 73"/>
                  <a:gd name="T31" fmla="*/ 37 h 121"/>
                  <a:gd name="T32" fmla="*/ 42 w 73"/>
                  <a:gd name="T33" fmla="*/ 30 h 121"/>
                  <a:gd name="T34" fmla="*/ 39 w 73"/>
                  <a:gd name="T35" fmla="*/ 24 h 121"/>
                  <a:gd name="T36" fmla="*/ 39 w 73"/>
                  <a:gd name="T37" fmla="*/ 4 h 121"/>
                  <a:gd name="T38" fmla="*/ 42 w 73"/>
                  <a:gd name="T39" fmla="*/ 0 h 121"/>
                  <a:gd name="T40" fmla="*/ 64 w 73"/>
                  <a:gd name="T41" fmla="*/ 11 h 121"/>
                  <a:gd name="T42" fmla="*/ 73 w 73"/>
                  <a:gd name="T43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3" h="121">
                    <a:moveTo>
                      <a:pt x="73" y="38"/>
                    </a:moveTo>
                    <a:cubicBezTo>
                      <a:pt x="73" y="46"/>
                      <a:pt x="73" y="54"/>
                      <a:pt x="73" y="61"/>
                    </a:cubicBezTo>
                    <a:cubicBezTo>
                      <a:pt x="73" y="69"/>
                      <a:pt x="73" y="77"/>
                      <a:pt x="73" y="84"/>
                    </a:cubicBezTo>
                    <a:cubicBezTo>
                      <a:pt x="73" y="109"/>
                      <a:pt x="55" y="121"/>
                      <a:pt x="37" y="121"/>
                    </a:cubicBezTo>
                    <a:cubicBezTo>
                      <a:pt x="19" y="121"/>
                      <a:pt x="0" y="109"/>
                      <a:pt x="0" y="84"/>
                    </a:cubicBezTo>
                    <a:cubicBezTo>
                      <a:pt x="0" y="77"/>
                      <a:pt x="0" y="69"/>
                      <a:pt x="0" y="61"/>
                    </a:cubicBezTo>
                    <a:cubicBezTo>
                      <a:pt x="0" y="54"/>
                      <a:pt x="0" y="46"/>
                      <a:pt x="0" y="38"/>
                    </a:cubicBezTo>
                    <a:cubicBezTo>
                      <a:pt x="0" y="27"/>
                      <a:pt x="4" y="18"/>
                      <a:pt x="10" y="11"/>
                    </a:cubicBezTo>
                    <a:cubicBezTo>
                      <a:pt x="16" y="5"/>
                      <a:pt x="23" y="1"/>
                      <a:pt x="32" y="0"/>
                    </a:cubicBezTo>
                    <a:cubicBezTo>
                      <a:pt x="35" y="0"/>
                      <a:pt x="35" y="0"/>
                      <a:pt x="35" y="3"/>
                    </a:cubicBezTo>
                    <a:cubicBezTo>
                      <a:pt x="35" y="10"/>
                      <a:pt x="35" y="17"/>
                      <a:pt x="35" y="23"/>
                    </a:cubicBezTo>
                    <a:cubicBezTo>
                      <a:pt x="35" y="27"/>
                      <a:pt x="35" y="28"/>
                      <a:pt x="31" y="31"/>
                    </a:cubicBezTo>
                    <a:cubicBezTo>
                      <a:pt x="29" y="32"/>
                      <a:pt x="28" y="35"/>
                      <a:pt x="28" y="37"/>
                    </a:cubicBezTo>
                    <a:cubicBezTo>
                      <a:pt x="28" y="42"/>
                      <a:pt x="28" y="46"/>
                      <a:pt x="28" y="51"/>
                    </a:cubicBezTo>
                    <a:cubicBezTo>
                      <a:pt x="28" y="63"/>
                      <a:pt x="45" y="63"/>
                      <a:pt x="45" y="51"/>
                    </a:cubicBezTo>
                    <a:cubicBezTo>
                      <a:pt x="45" y="46"/>
                      <a:pt x="45" y="42"/>
                      <a:pt x="45" y="37"/>
                    </a:cubicBezTo>
                    <a:cubicBezTo>
                      <a:pt x="45" y="34"/>
                      <a:pt x="44" y="32"/>
                      <a:pt x="42" y="30"/>
                    </a:cubicBezTo>
                    <a:cubicBezTo>
                      <a:pt x="39" y="28"/>
                      <a:pt x="39" y="27"/>
                      <a:pt x="39" y="24"/>
                    </a:cubicBezTo>
                    <a:cubicBezTo>
                      <a:pt x="39" y="17"/>
                      <a:pt x="39" y="10"/>
                      <a:pt x="39" y="4"/>
                    </a:cubicBezTo>
                    <a:cubicBezTo>
                      <a:pt x="39" y="0"/>
                      <a:pt x="39" y="0"/>
                      <a:pt x="42" y="0"/>
                    </a:cubicBezTo>
                    <a:cubicBezTo>
                      <a:pt x="50" y="1"/>
                      <a:pt x="58" y="5"/>
                      <a:pt x="64" y="11"/>
                    </a:cubicBezTo>
                    <a:cubicBezTo>
                      <a:pt x="70" y="18"/>
                      <a:pt x="73" y="27"/>
                      <a:pt x="73" y="38"/>
                    </a:cubicBezTo>
                    <a:close/>
                  </a:path>
                </a:pathLst>
              </a:custGeom>
              <a:solidFill>
                <a:srgbClr val="F0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06"/>
              <p:cNvSpPr/>
              <p:nvPr/>
            </p:nvSpPr>
            <p:spPr bwMode="auto">
              <a:xfrm>
                <a:off x="3181350" y="3176588"/>
                <a:ext cx="11113" cy="28575"/>
              </a:xfrm>
              <a:custGeom>
                <a:avLst/>
                <a:gdLst>
                  <a:gd name="T0" fmla="*/ 10 w 10"/>
                  <a:gd name="T1" fmla="*/ 7 h 28"/>
                  <a:gd name="T2" fmla="*/ 10 w 10"/>
                  <a:gd name="T3" fmla="*/ 21 h 28"/>
                  <a:gd name="T4" fmla="*/ 0 w 10"/>
                  <a:gd name="T5" fmla="*/ 21 h 28"/>
                  <a:gd name="T6" fmla="*/ 0 w 10"/>
                  <a:gd name="T7" fmla="*/ 7 h 28"/>
                  <a:gd name="T8" fmla="*/ 10 w 10"/>
                  <a:gd name="T9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8">
                    <a:moveTo>
                      <a:pt x="10" y="7"/>
                    </a:moveTo>
                    <a:cubicBezTo>
                      <a:pt x="10" y="12"/>
                      <a:pt x="10" y="16"/>
                      <a:pt x="10" y="21"/>
                    </a:cubicBezTo>
                    <a:cubicBezTo>
                      <a:pt x="10" y="28"/>
                      <a:pt x="0" y="28"/>
                      <a:pt x="0" y="21"/>
                    </a:cubicBezTo>
                    <a:cubicBezTo>
                      <a:pt x="0" y="16"/>
                      <a:pt x="0" y="12"/>
                      <a:pt x="0" y="7"/>
                    </a:cubicBezTo>
                    <a:cubicBezTo>
                      <a:pt x="0" y="0"/>
                      <a:pt x="10" y="0"/>
                      <a:pt x="10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1" grpId="1"/>
      <p:bldP spid="155" grpId="0"/>
      <p:bldP spid="155" grpId="1"/>
      <p:bldP spid="153" grpId="0" animBg="1"/>
      <p:bldP spid="15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3536116" y="2371773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数据集与环境搭建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3419872" y="2858988"/>
            <a:ext cx="2448272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/>
          <p:cNvSpPr/>
          <p:nvPr/>
        </p:nvSpPr>
        <p:spPr>
          <a:xfrm>
            <a:off x="4033837" y="986780"/>
            <a:ext cx="1076326" cy="1076326"/>
          </a:xfrm>
          <a:prstGeom prst="ellips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Freeform 13"/>
          <p:cNvSpPr>
            <a:spLocks noEditPoints="1"/>
          </p:cNvSpPr>
          <p:nvPr/>
        </p:nvSpPr>
        <p:spPr bwMode="auto">
          <a:xfrm>
            <a:off x="4308732" y="1306308"/>
            <a:ext cx="526536" cy="437270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9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Oval 140"/>
          <p:cNvSpPr>
            <a:spLocks noChangeArrowheads="1"/>
          </p:cNvSpPr>
          <p:nvPr/>
        </p:nvSpPr>
        <p:spPr bwMode="auto">
          <a:xfrm>
            <a:off x="3500430" y="356378"/>
            <a:ext cx="466725" cy="469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261" name="Group 141"/>
          <p:cNvGrpSpPr/>
          <p:nvPr/>
        </p:nvGrpSpPr>
        <p:grpSpPr bwMode="auto">
          <a:xfrm>
            <a:off x="3646457" y="479402"/>
            <a:ext cx="190500" cy="242887"/>
            <a:chOff x="0" y="0"/>
            <a:chExt cx="120" cy="153"/>
          </a:xfrm>
        </p:grpSpPr>
        <p:sp>
          <p:nvSpPr>
            <p:cNvPr id="5262" name="Freeform 142"/>
            <p:cNvSpPr>
              <a:spLocks noEditPoints="1"/>
            </p:cNvSpPr>
            <p:nvPr/>
          </p:nvSpPr>
          <p:spPr bwMode="auto">
            <a:xfrm>
              <a:off x="0" y="0"/>
              <a:ext cx="116" cy="116"/>
            </a:xfrm>
            <a:custGeom>
              <a:avLst/>
              <a:gdLst>
                <a:gd name="T0" fmla="*/ 10 w 66"/>
                <a:gd name="T1" fmla="*/ 57 h 66"/>
                <a:gd name="T2" fmla="*/ 9 w 66"/>
                <a:gd name="T3" fmla="*/ 64 h 66"/>
                <a:gd name="T4" fmla="*/ 7 w 66"/>
                <a:gd name="T5" fmla="*/ 57 h 66"/>
                <a:gd name="T6" fmla="*/ 12 w 66"/>
                <a:gd name="T7" fmla="*/ 52 h 66"/>
                <a:gd name="T8" fmla="*/ 53 w 66"/>
                <a:gd name="T9" fmla="*/ 12 h 66"/>
                <a:gd name="T10" fmla="*/ 57 w 66"/>
                <a:gd name="T11" fmla="*/ 2 h 66"/>
                <a:gd name="T12" fmla="*/ 59 w 66"/>
                <a:gd name="T13" fmla="*/ 10 h 66"/>
                <a:gd name="T14" fmla="*/ 57 w 66"/>
                <a:gd name="T15" fmla="*/ 12 h 66"/>
                <a:gd name="T16" fmla="*/ 56 w 66"/>
                <a:gd name="T17" fmla="*/ 13 h 66"/>
                <a:gd name="T18" fmla="*/ 54 w 66"/>
                <a:gd name="T19" fmla="*/ 14 h 66"/>
                <a:gd name="T20" fmla="*/ 56 w 66"/>
                <a:gd name="T21" fmla="*/ 21 h 66"/>
                <a:gd name="T22" fmla="*/ 53 w 66"/>
                <a:gd name="T23" fmla="*/ 16 h 66"/>
                <a:gd name="T24" fmla="*/ 43 w 66"/>
                <a:gd name="T25" fmla="*/ 25 h 66"/>
                <a:gd name="T26" fmla="*/ 46 w 66"/>
                <a:gd name="T27" fmla="*/ 31 h 66"/>
                <a:gd name="T28" fmla="*/ 35 w 66"/>
                <a:gd name="T29" fmla="*/ 33 h 66"/>
                <a:gd name="T30" fmla="*/ 38 w 66"/>
                <a:gd name="T31" fmla="*/ 39 h 66"/>
                <a:gd name="T32" fmla="*/ 27 w 66"/>
                <a:gd name="T33" fmla="*/ 41 h 66"/>
                <a:gd name="T34" fmla="*/ 29 w 66"/>
                <a:gd name="T35" fmla="*/ 48 h 66"/>
                <a:gd name="T36" fmla="*/ 16 w 66"/>
                <a:gd name="T37" fmla="*/ 52 h 66"/>
                <a:gd name="T38" fmla="*/ 21 w 66"/>
                <a:gd name="T39" fmla="*/ 56 h 66"/>
                <a:gd name="T40" fmla="*/ 14 w 66"/>
                <a:gd name="T41" fmla="*/ 54 h 66"/>
                <a:gd name="T42" fmla="*/ 13 w 66"/>
                <a:gd name="T43" fmla="*/ 55 h 66"/>
                <a:gd name="T44" fmla="*/ 16 w 66"/>
                <a:gd name="T45" fmla="*/ 61 h 66"/>
                <a:gd name="T46" fmla="*/ 32 w 66"/>
                <a:gd name="T47" fmla="*/ 17 h 66"/>
                <a:gd name="T48" fmla="*/ 25 w 66"/>
                <a:gd name="T49" fmla="*/ 24 h 66"/>
                <a:gd name="T50" fmla="*/ 39 w 66"/>
                <a:gd name="T51" fmla="*/ 26 h 66"/>
                <a:gd name="T52" fmla="*/ 29 w 66"/>
                <a:gd name="T53" fmla="*/ 8 h 66"/>
                <a:gd name="T54" fmla="*/ 16 w 66"/>
                <a:gd name="T55" fmla="*/ 15 h 66"/>
                <a:gd name="T56" fmla="*/ 31 w 66"/>
                <a:gd name="T57" fmla="*/ 16 h 66"/>
                <a:gd name="T58" fmla="*/ 33 w 66"/>
                <a:gd name="T59" fmla="*/ 13 h 66"/>
                <a:gd name="T60" fmla="*/ 45 w 66"/>
                <a:gd name="T61" fmla="*/ 10 h 66"/>
                <a:gd name="T62" fmla="*/ 35 w 66"/>
                <a:gd name="T63" fmla="*/ 17 h 66"/>
                <a:gd name="T64" fmla="*/ 50 w 66"/>
                <a:gd name="T65" fmla="*/ 15 h 66"/>
                <a:gd name="T66" fmla="*/ 36 w 66"/>
                <a:gd name="T67" fmla="*/ 15 h 66"/>
                <a:gd name="T68" fmla="*/ 14 w 66"/>
                <a:gd name="T69" fmla="*/ 32 h 66"/>
                <a:gd name="T70" fmla="*/ 21 w 66"/>
                <a:gd name="T71" fmla="*/ 23 h 66"/>
                <a:gd name="T72" fmla="*/ 7 w 66"/>
                <a:gd name="T73" fmla="*/ 28 h 66"/>
                <a:gd name="T74" fmla="*/ 10 w 66"/>
                <a:gd name="T75" fmla="*/ 46 h 66"/>
                <a:gd name="T76" fmla="*/ 13 w 66"/>
                <a:gd name="T77" fmla="*/ 34 h 66"/>
                <a:gd name="T78" fmla="*/ 17 w 66"/>
                <a:gd name="T79" fmla="*/ 34 h 66"/>
                <a:gd name="T80" fmla="*/ 31 w 66"/>
                <a:gd name="T81" fmla="*/ 34 h 66"/>
                <a:gd name="T82" fmla="*/ 22 w 66"/>
                <a:gd name="T83" fmla="*/ 25 h 66"/>
                <a:gd name="T84" fmla="*/ 23 w 66"/>
                <a:gd name="T85" fmla="*/ 41 h 66"/>
                <a:gd name="T86" fmla="*/ 13 w 66"/>
                <a:gd name="T87" fmla="*/ 50 h 66"/>
                <a:gd name="T88" fmla="*/ 23 w 66"/>
                <a:gd name="T89" fmla="*/ 4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" h="66">
                  <a:moveTo>
                    <a:pt x="16" y="61"/>
                  </a:moveTo>
                  <a:cubicBezTo>
                    <a:pt x="14" y="60"/>
                    <a:pt x="13" y="59"/>
                    <a:pt x="11" y="57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9" y="58"/>
                    <a:pt x="9" y="59"/>
                    <a:pt x="9" y="59"/>
                  </a:cubicBezTo>
                  <a:cubicBezTo>
                    <a:pt x="10" y="61"/>
                    <a:pt x="10" y="63"/>
                    <a:pt x="9" y="64"/>
                  </a:cubicBezTo>
                  <a:cubicBezTo>
                    <a:pt x="7" y="66"/>
                    <a:pt x="4" y="66"/>
                    <a:pt x="2" y="64"/>
                  </a:cubicBezTo>
                  <a:cubicBezTo>
                    <a:pt x="0" y="63"/>
                    <a:pt x="0" y="60"/>
                    <a:pt x="2" y="58"/>
                  </a:cubicBezTo>
                  <a:cubicBezTo>
                    <a:pt x="3" y="56"/>
                    <a:pt x="6" y="56"/>
                    <a:pt x="7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12" y="53"/>
                    <a:pt x="12" y="52"/>
                    <a:pt x="12" y="52"/>
                  </a:cubicBezTo>
                  <a:cubicBezTo>
                    <a:pt x="2" y="41"/>
                    <a:pt x="2" y="24"/>
                    <a:pt x="13" y="13"/>
                  </a:cubicBezTo>
                  <a:cubicBezTo>
                    <a:pt x="24" y="2"/>
                    <a:pt x="41" y="3"/>
                    <a:pt x="52" y="12"/>
                  </a:cubicBezTo>
                  <a:cubicBezTo>
                    <a:pt x="52" y="12"/>
                    <a:pt x="53" y="12"/>
                    <a:pt x="53" y="12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6" y="4"/>
                    <a:pt x="57" y="2"/>
                  </a:cubicBezTo>
                  <a:cubicBezTo>
                    <a:pt x="59" y="0"/>
                    <a:pt x="62" y="0"/>
                    <a:pt x="64" y="2"/>
                  </a:cubicBezTo>
                  <a:cubicBezTo>
                    <a:pt x="66" y="4"/>
                    <a:pt x="66" y="7"/>
                    <a:pt x="64" y="9"/>
                  </a:cubicBezTo>
                  <a:cubicBezTo>
                    <a:pt x="63" y="10"/>
                    <a:pt x="60" y="11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2"/>
                  </a:cubicBezTo>
                  <a:cubicBezTo>
                    <a:pt x="58" y="13"/>
                    <a:pt x="60" y="15"/>
                    <a:pt x="61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16"/>
                    <a:pt x="57" y="15"/>
                    <a:pt x="56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4" y="14"/>
                    <a:pt x="54" y="15"/>
                  </a:cubicBezTo>
                  <a:cubicBezTo>
                    <a:pt x="55" y="16"/>
                    <a:pt x="57" y="18"/>
                    <a:pt x="57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4" y="21"/>
                    <a:pt x="54" y="18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5" y="28"/>
                    <a:pt x="47" y="2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0"/>
                    <a:pt x="43" y="29"/>
                    <a:pt x="42" y="27"/>
                  </a:cubicBezTo>
                  <a:cubicBezTo>
                    <a:pt x="41" y="27"/>
                    <a:pt x="41" y="27"/>
                    <a:pt x="40" y="2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2" y="3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ubicBezTo>
                    <a:pt x="28" y="43"/>
                    <a:pt x="30" y="45"/>
                    <a:pt x="31" y="4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6"/>
                    <a:pt x="27" y="45"/>
                    <a:pt x="26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8" y="54"/>
                    <a:pt x="21" y="54"/>
                    <a:pt x="23" y="54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7"/>
                    <a:pt x="16" y="56"/>
                    <a:pt x="14" y="54"/>
                  </a:cubicBezTo>
                  <a:cubicBezTo>
                    <a:pt x="14" y="54"/>
                    <a:pt x="14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7"/>
                    <a:pt x="16" y="58"/>
                    <a:pt x="17" y="59"/>
                  </a:cubicBezTo>
                  <a:lnTo>
                    <a:pt x="16" y="61"/>
                  </a:lnTo>
                  <a:close/>
                  <a:moveTo>
                    <a:pt x="39" y="25"/>
                  </a:moveTo>
                  <a:cubicBezTo>
                    <a:pt x="37" y="22"/>
                    <a:pt x="35" y="20"/>
                    <a:pt x="33" y="18"/>
                  </a:cubicBezTo>
                  <a:cubicBezTo>
                    <a:pt x="33" y="17"/>
                    <a:pt x="33" y="17"/>
                    <a:pt x="32" y="17"/>
                  </a:cubicBezTo>
                  <a:cubicBezTo>
                    <a:pt x="30" y="19"/>
                    <a:pt x="27" y="21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2"/>
                    <a:pt x="33" y="32"/>
                    <a:pt x="34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5"/>
                    <a:pt x="39" y="25"/>
                  </a:cubicBezTo>
                  <a:close/>
                  <a:moveTo>
                    <a:pt x="32" y="14"/>
                  </a:moveTo>
                  <a:cubicBezTo>
                    <a:pt x="31" y="12"/>
                    <a:pt x="30" y="10"/>
                    <a:pt x="29" y="8"/>
                  </a:cubicBezTo>
                  <a:cubicBezTo>
                    <a:pt x="29" y="8"/>
                    <a:pt x="29" y="7"/>
                    <a:pt x="28" y="8"/>
                  </a:cubicBezTo>
                  <a:cubicBezTo>
                    <a:pt x="24" y="8"/>
                    <a:pt x="19" y="10"/>
                    <a:pt x="16" y="13"/>
                  </a:cubicBezTo>
                  <a:cubicBezTo>
                    <a:pt x="15" y="14"/>
                    <a:pt x="15" y="14"/>
                    <a:pt x="16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4" y="21"/>
                  </a:cubicBezTo>
                  <a:cubicBezTo>
                    <a:pt x="26" y="19"/>
                    <a:pt x="29" y="17"/>
                    <a:pt x="31" y="16"/>
                  </a:cubicBezTo>
                  <a:cubicBezTo>
                    <a:pt x="32" y="15"/>
                    <a:pt x="32" y="15"/>
                    <a:pt x="32" y="14"/>
                  </a:cubicBezTo>
                  <a:close/>
                  <a:moveTo>
                    <a:pt x="31" y="8"/>
                  </a:moveTo>
                  <a:cubicBezTo>
                    <a:pt x="32" y="10"/>
                    <a:pt x="32" y="12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2"/>
                    <a:pt x="42" y="11"/>
                    <a:pt x="45" y="11"/>
                  </a:cubicBezTo>
                  <a:cubicBezTo>
                    <a:pt x="45" y="11"/>
                    <a:pt x="46" y="10"/>
                    <a:pt x="45" y="10"/>
                  </a:cubicBezTo>
                  <a:cubicBezTo>
                    <a:pt x="41" y="8"/>
                    <a:pt x="37" y="7"/>
                    <a:pt x="32" y="7"/>
                  </a:cubicBezTo>
                  <a:cubicBezTo>
                    <a:pt x="31" y="7"/>
                    <a:pt x="31" y="8"/>
                    <a:pt x="31" y="8"/>
                  </a:cubicBezTo>
                  <a:close/>
                  <a:moveTo>
                    <a:pt x="35" y="17"/>
                  </a:moveTo>
                  <a:cubicBezTo>
                    <a:pt x="37" y="19"/>
                    <a:pt x="38" y="21"/>
                    <a:pt x="40" y="23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6" y="11"/>
                    <a:pt x="40" y="13"/>
                    <a:pt x="36" y="15"/>
                  </a:cubicBezTo>
                  <a:cubicBezTo>
                    <a:pt x="35" y="16"/>
                    <a:pt x="35" y="16"/>
                    <a:pt x="35" y="17"/>
                  </a:cubicBezTo>
                  <a:close/>
                  <a:moveTo>
                    <a:pt x="8" y="29"/>
                  </a:moveTo>
                  <a:cubicBezTo>
                    <a:pt x="10" y="30"/>
                    <a:pt x="12" y="31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29"/>
                    <a:pt x="19" y="26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0" y="20"/>
                    <a:pt x="8" y="24"/>
                    <a:pt x="7" y="28"/>
                  </a:cubicBezTo>
                  <a:cubicBezTo>
                    <a:pt x="7" y="29"/>
                    <a:pt x="7" y="29"/>
                    <a:pt x="8" y="29"/>
                  </a:cubicBezTo>
                  <a:close/>
                  <a:moveTo>
                    <a:pt x="7" y="32"/>
                  </a:moveTo>
                  <a:cubicBezTo>
                    <a:pt x="7" y="37"/>
                    <a:pt x="8" y="41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2"/>
                    <a:pt x="12" y="38"/>
                    <a:pt x="13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1" y="33"/>
                    <a:pt x="10" y="32"/>
                    <a:pt x="8" y="31"/>
                  </a:cubicBezTo>
                  <a:cubicBezTo>
                    <a:pt x="7" y="31"/>
                    <a:pt x="7" y="32"/>
                    <a:pt x="7" y="32"/>
                  </a:cubicBezTo>
                  <a:close/>
                  <a:moveTo>
                    <a:pt x="17" y="34"/>
                  </a:moveTo>
                  <a:cubicBezTo>
                    <a:pt x="20" y="35"/>
                    <a:pt x="22" y="37"/>
                    <a:pt x="24" y="39"/>
                  </a:cubicBezTo>
                  <a:cubicBezTo>
                    <a:pt x="25" y="40"/>
                    <a:pt x="25" y="40"/>
                    <a:pt x="26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2" y="25"/>
                  </a:cubicBezTo>
                  <a:cubicBezTo>
                    <a:pt x="20" y="28"/>
                    <a:pt x="18" y="30"/>
                    <a:pt x="17" y="33"/>
                  </a:cubicBezTo>
                  <a:cubicBezTo>
                    <a:pt x="17" y="33"/>
                    <a:pt x="17" y="33"/>
                    <a:pt x="17" y="34"/>
                  </a:cubicBezTo>
                  <a:close/>
                  <a:moveTo>
                    <a:pt x="23" y="41"/>
                  </a:moveTo>
                  <a:cubicBezTo>
                    <a:pt x="21" y="39"/>
                    <a:pt x="19" y="37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3" y="40"/>
                    <a:pt x="11" y="46"/>
                    <a:pt x="13" y="50"/>
                  </a:cubicBezTo>
                  <a:cubicBezTo>
                    <a:pt x="13" y="51"/>
                    <a:pt x="14" y="51"/>
                    <a:pt x="15" y="5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63" name="Freeform 143"/>
            <p:cNvSpPr>
              <a:spLocks noEditPoints="1"/>
            </p:cNvSpPr>
            <p:nvPr/>
          </p:nvSpPr>
          <p:spPr bwMode="auto">
            <a:xfrm>
              <a:off x="18" y="28"/>
              <a:ext cx="102" cy="125"/>
            </a:xfrm>
            <a:custGeom>
              <a:avLst/>
              <a:gdLst>
                <a:gd name="T0" fmla="*/ 34 w 58"/>
                <a:gd name="T1" fmla="*/ 29 h 71"/>
                <a:gd name="T2" fmla="*/ 25 w 58"/>
                <a:gd name="T3" fmla="*/ 35 h 71"/>
                <a:gd name="T4" fmla="*/ 27 w 58"/>
                <a:gd name="T5" fmla="*/ 42 h 71"/>
                <a:gd name="T6" fmla="*/ 40 w 58"/>
                <a:gd name="T7" fmla="*/ 37 h 71"/>
                <a:gd name="T8" fmla="*/ 6 w 58"/>
                <a:gd name="T9" fmla="*/ 45 h 71"/>
                <a:gd name="T10" fmla="*/ 44 w 58"/>
                <a:gd name="T11" fmla="*/ 39 h 71"/>
                <a:gd name="T12" fmla="*/ 51 w 58"/>
                <a:gd name="T13" fmla="*/ 0 h 71"/>
                <a:gd name="T14" fmla="*/ 26 w 58"/>
                <a:gd name="T15" fmla="*/ 50 h 71"/>
                <a:gd name="T16" fmla="*/ 25 w 58"/>
                <a:gd name="T17" fmla="*/ 52 h 71"/>
                <a:gd name="T18" fmla="*/ 25 w 58"/>
                <a:gd name="T19" fmla="*/ 61 h 71"/>
                <a:gd name="T20" fmla="*/ 25 w 58"/>
                <a:gd name="T21" fmla="*/ 63 h 71"/>
                <a:gd name="T22" fmla="*/ 45 w 58"/>
                <a:gd name="T23" fmla="*/ 69 h 71"/>
                <a:gd name="T24" fmla="*/ 1 w 58"/>
                <a:gd name="T25" fmla="*/ 71 h 71"/>
                <a:gd name="T26" fmla="*/ 20 w 58"/>
                <a:gd name="T27" fmla="*/ 63 h 71"/>
                <a:gd name="T28" fmla="*/ 21 w 58"/>
                <a:gd name="T29" fmla="*/ 61 h 71"/>
                <a:gd name="T30" fmla="*/ 21 w 58"/>
                <a:gd name="T31" fmla="*/ 52 h 71"/>
                <a:gd name="T32" fmla="*/ 21 w 58"/>
                <a:gd name="T33" fmla="*/ 50 h 71"/>
                <a:gd name="T34" fmla="*/ 6 w 58"/>
                <a:gd name="T35" fmla="*/ 45 h 71"/>
                <a:gd name="T36" fmla="*/ 11 w 58"/>
                <a:gd name="T37" fmla="*/ 40 h 71"/>
                <a:gd name="T38" fmla="*/ 24 w 58"/>
                <a:gd name="T39" fmla="*/ 43 h 71"/>
                <a:gd name="T40" fmla="*/ 23 w 58"/>
                <a:gd name="T41" fmla="*/ 37 h 71"/>
                <a:gd name="T42" fmla="*/ 11 w 58"/>
                <a:gd name="T43" fmla="*/ 40 h 71"/>
                <a:gd name="T44" fmla="*/ 13 w 58"/>
                <a:gd name="T45" fmla="*/ 38 h 71"/>
                <a:gd name="T46" fmla="*/ 21 w 58"/>
                <a:gd name="T47" fmla="*/ 34 h 71"/>
                <a:gd name="T48" fmla="*/ 21 w 58"/>
                <a:gd name="T49" fmla="*/ 30 h 71"/>
                <a:gd name="T50" fmla="*/ 24 w 58"/>
                <a:gd name="T51" fmla="*/ 33 h 71"/>
                <a:gd name="T52" fmla="*/ 31 w 58"/>
                <a:gd name="T53" fmla="*/ 27 h 71"/>
                <a:gd name="T54" fmla="*/ 29 w 58"/>
                <a:gd name="T55" fmla="*/ 22 h 71"/>
                <a:gd name="T56" fmla="*/ 33 w 58"/>
                <a:gd name="T57" fmla="*/ 25 h 71"/>
                <a:gd name="T58" fmla="*/ 39 w 58"/>
                <a:gd name="T59" fmla="*/ 18 h 71"/>
                <a:gd name="T60" fmla="*/ 36 w 58"/>
                <a:gd name="T61" fmla="*/ 15 h 71"/>
                <a:gd name="T62" fmla="*/ 40 w 58"/>
                <a:gd name="T63" fmla="*/ 15 h 71"/>
                <a:gd name="T64" fmla="*/ 43 w 58"/>
                <a:gd name="T65" fmla="*/ 7 h 71"/>
                <a:gd name="T66" fmla="*/ 46 w 58"/>
                <a:gd name="T67" fmla="*/ 5 h 71"/>
                <a:gd name="T68" fmla="*/ 43 w 58"/>
                <a:gd name="T69" fmla="*/ 17 h 71"/>
                <a:gd name="T70" fmla="*/ 49 w 58"/>
                <a:gd name="T71" fmla="*/ 18 h 71"/>
                <a:gd name="T72" fmla="*/ 46 w 58"/>
                <a:gd name="T73" fmla="*/ 5 h 71"/>
                <a:gd name="T74" fmla="*/ 43 w 58"/>
                <a:gd name="T75" fmla="*/ 37 h 71"/>
                <a:gd name="T76" fmla="*/ 48 w 58"/>
                <a:gd name="T77" fmla="*/ 21 h 71"/>
                <a:gd name="T78" fmla="*/ 41 w 58"/>
                <a:gd name="T79" fmla="*/ 19 h 71"/>
                <a:gd name="T80" fmla="*/ 35 w 58"/>
                <a:gd name="T81" fmla="*/ 28 h 71"/>
                <a:gd name="T82" fmla="*/ 42 w 58"/>
                <a:gd name="T83" fmla="*/ 35 h 71"/>
                <a:gd name="T84" fmla="*/ 49 w 58"/>
                <a:gd name="T85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71">
                  <a:moveTo>
                    <a:pt x="40" y="36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0" y="32"/>
                    <a:pt x="27" y="33"/>
                    <a:pt x="25" y="35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8"/>
                    <a:pt x="26" y="40"/>
                    <a:pt x="27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32" y="42"/>
                    <a:pt x="37" y="40"/>
                    <a:pt x="40" y="37"/>
                  </a:cubicBezTo>
                  <a:cubicBezTo>
                    <a:pt x="41" y="37"/>
                    <a:pt x="41" y="36"/>
                    <a:pt x="40" y="36"/>
                  </a:cubicBezTo>
                  <a:close/>
                  <a:moveTo>
                    <a:pt x="6" y="45"/>
                  </a:moveTo>
                  <a:cubicBezTo>
                    <a:pt x="7" y="43"/>
                    <a:pt x="7" y="43"/>
                    <a:pt x="7" y="43"/>
                  </a:cubicBezTo>
                  <a:cubicBezTo>
                    <a:pt x="19" y="50"/>
                    <a:pt x="34" y="49"/>
                    <a:pt x="44" y="39"/>
                  </a:cubicBezTo>
                  <a:cubicBezTo>
                    <a:pt x="54" y="29"/>
                    <a:pt x="56" y="13"/>
                    <a:pt x="49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8" y="13"/>
                    <a:pt x="57" y="29"/>
                    <a:pt x="46" y="40"/>
                  </a:cubicBezTo>
                  <a:cubicBezTo>
                    <a:pt x="40" y="46"/>
                    <a:pt x="33" y="49"/>
                    <a:pt x="2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9" y="54"/>
                    <a:pt x="29" y="59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6" y="63"/>
                  </a:cubicBezTo>
                  <a:cubicBezTo>
                    <a:pt x="32" y="64"/>
                    <a:pt x="40" y="66"/>
                    <a:pt x="45" y="69"/>
                  </a:cubicBezTo>
                  <a:cubicBezTo>
                    <a:pt x="46" y="70"/>
                    <a:pt x="46" y="71"/>
                    <a:pt x="45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1"/>
                    <a:pt x="0" y="70"/>
                    <a:pt x="1" y="69"/>
                  </a:cubicBezTo>
                  <a:cubicBezTo>
                    <a:pt x="6" y="66"/>
                    <a:pt x="14" y="64"/>
                    <a:pt x="20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7" y="59"/>
                    <a:pt x="17" y="54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0" y="50"/>
                  </a:cubicBezTo>
                  <a:cubicBezTo>
                    <a:pt x="15" y="49"/>
                    <a:pt x="10" y="48"/>
                    <a:pt x="6" y="45"/>
                  </a:cubicBezTo>
                  <a:close/>
                  <a:moveTo>
                    <a:pt x="9" y="42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5" y="43"/>
                    <a:pt x="19" y="44"/>
                    <a:pt x="24" y="43"/>
                  </a:cubicBezTo>
                  <a:cubicBezTo>
                    <a:pt x="25" y="43"/>
                    <a:pt x="25" y="43"/>
                    <a:pt x="25" y="42"/>
                  </a:cubicBezTo>
                  <a:cubicBezTo>
                    <a:pt x="24" y="41"/>
                    <a:pt x="24" y="39"/>
                    <a:pt x="23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8" y="39"/>
                    <a:pt x="15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3"/>
                    <a:pt x="20" y="32"/>
                    <a:pt x="19" y="32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2" y="32"/>
                    <a:pt x="23" y="33"/>
                  </a:cubicBezTo>
                  <a:cubicBezTo>
                    <a:pt x="23" y="33"/>
                    <a:pt x="23" y="34"/>
                    <a:pt x="24" y="33"/>
                  </a:cubicBezTo>
                  <a:cubicBezTo>
                    <a:pt x="26" y="32"/>
                    <a:pt x="29" y="30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4" y="25"/>
                  </a:cubicBezTo>
                  <a:cubicBezTo>
                    <a:pt x="36" y="23"/>
                    <a:pt x="38" y="20"/>
                    <a:pt x="39" y="18"/>
                  </a:cubicBezTo>
                  <a:cubicBezTo>
                    <a:pt x="39" y="18"/>
                    <a:pt x="39" y="17"/>
                    <a:pt x="39" y="17"/>
                  </a:cubicBezTo>
                  <a:cubicBezTo>
                    <a:pt x="38" y="16"/>
                    <a:pt x="37" y="16"/>
                    <a:pt x="36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4"/>
                    <a:pt x="39" y="15"/>
                    <a:pt x="40" y="15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3"/>
                    <a:pt x="43" y="10"/>
                    <a:pt x="43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9"/>
                    <a:pt x="44" y="13"/>
                    <a:pt x="43" y="16"/>
                  </a:cubicBezTo>
                  <a:cubicBezTo>
                    <a:pt x="42" y="16"/>
                    <a:pt x="43" y="17"/>
                    <a:pt x="43" y="17"/>
                  </a:cubicBezTo>
                  <a:cubicBezTo>
                    <a:pt x="45" y="18"/>
                    <a:pt x="46" y="19"/>
                    <a:pt x="48" y="19"/>
                  </a:cubicBezTo>
                  <a:cubicBezTo>
                    <a:pt x="49" y="19"/>
                    <a:pt x="49" y="19"/>
                    <a:pt x="49" y="18"/>
                  </a:cubicBezTo>
                  <a:cubicBezTo>
                    <a:pt x="49" y="14"/>
                    <a:pt x="48" y="9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3" y="14"/>
                    <a:pt x="52" y="28"/>
                    <a:pt x="43" y="37"/>
                  </a:cubicBezTo>
                  <a:cubicBezTo>
                    <a:pt x="34" y="46"/>
                    <a:pt x="20" y="48"/>
                    <a:pt x="9" y="42"/>
                  </a:cubicBezTo>
                  <a:close/>
                  <a:moveTo>
                    <a:pt x="48" y="21"/>
                  </a:moveTo>
                  <a:cubicBezTo>
                    <a:pt x="46" y="21"/>
                    <a:pt x="44" y="20"/>
                    <a:pt x="42" y="19"/>
                  </a:cubicBezTo>
                  <a:cubicBezTo>
                    <a:pt x="42" y="18"/>
                    <a:pt x="41" y="19"/>
                    <a:pt x="41" y="19"/>
                  </a:cubicBezTo>
                  <a:cubicBezTo>
                    <a:pt x="39" y="22"/>
                    <a:pt x="37" y="24"/>
                    <a:pt x="35" y="27"/>
                  </a:cubicBezTo>
                  <a:cubicBezTo>
                    <a:pt x="35" y="27"/>
                    <a:pt x="35" y="27"/>
                    <a:pt x="35" y="28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3" y="35"/>
                    <a:pt x="43" y="34"/>
                  </a:cubicBezTo>
                  <a:cubicBezTo>
                    <a:pt x="46" y="31"/>
                    <a:pt x="48" y="27"/>
                    <a:pt x="49" y="22"/>
                  </a:cubicBezTo>
                  <a:cubicBezTo>
                    <a:pt x="49" y="22"/>
                    <a:pt x="49" y="21"/>
                    <a:pt x="4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270" name="Oval 150"/>
          <p:cNvSpPr>
            <a:spLocks noChangeArrowheads="1"/>
          </p:cNvSpPr>
          <p:nvPr/>
        </p:nvSpPr>
        <p:spPr bwMode="auto">
          <a:xfrm>
            <a:off x="599416" y="1063138"/>
            <a:ext cx="466725" cy="469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71" name="Freeform 151"/>
          <p:cNvSpPr/>
          <p:nvPr/>
        </p:nvSpPr>
        <p:spPr bwMode="auto">
          <a:xfrm>
            <a:off x="754991" y="1202838"/>
            <a:ext cx="155575" cy="188913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60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6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60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1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6"/>
                </a:cubicBezTo>
                <a:cubicBezTo>
                  <a:pt x="56" y="67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73" name="Oval 153"/>
          <p:cNvSpPr>
            <a:spLocks noChangeArrowheads="1"/>
          </p:cNvSpPr>
          <p:nvPr/>
        </p:nvSpPr>
        <p:spPr bwMode="auto">
          <a:xfrm>
            <a:off x="591801" y="3104668"/>
            <a:ext cx="466725" cy="4683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74" name="Freeform 154"/>
          <p:cNvSpPr>
            <a:spLocks noEditPoints="1"/>
          </p:cNvSpPr>
          <p:nvPr/>
        </p:nvSpPr>
        <p:spPr bwMode="auto">
          <a:xfrm>
            <a:off x="710864" y="3218968"/>
            <a:ext cx="200025" cy="234950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27630" y="356235"/>
            <a:ext cx="3674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——Kaggle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0" y="1849120"/>
            <a:ext cx="5491480" cy="30918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165" y="1174115"/>
            <a:ext cx="71443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 赛题描述：利用给定的数据集（一共包含了猫狗图片 24000 张，各占 50%，且没有任何标注数据），搭建一个深度卷积神经网络来识别一张图片是猫还是狗。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2" grpId="1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Oval 140"/>
          <p:cNvSpPr>
            <a:spLocks noChangeArrowheads="1"/>
          </p:cNvSpPr>
          <p:nvPr/>
        </p:nvSpPr>
        <p:spPr bwMode="auto">
          <a:xfrm>
            <a:off x="3500430" y="356378"/>
            <a:ext cx="466725" cy="469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261" name="Group 141"/>
          <p:cNvGrpSpPr/>
          <p:nvPr/>
        </p:nvGrpSpPr>
        <p:grpSpPr bwMode="auto">
          <a:xfrm>
            <a:off x="3646457" y="479402"/>
            <a:ext cx="190500" cy="242887"/>
            <a:chOff x="0" y="0"/>
            <a:chExt cx="120" cy="153"/>
          </a:xfrm>
        </p:grpSpPr>
        <p:sp>
          <p:nvSpPr>
            <p:cNvPr id="5262" name="Freeform 142"/>
            <p:cNvSpPr>
              <a:spLocks noEditPoints="1"/>
            </p:cNvSpPr>
            <p:nvPr/>
          </p:nvSpPr>
          <p:spPr bwMode="auto">
            <a:xfrm>
              <a:off x="0" y="0"/>
              <a:ext cx="116" cy="116"/>
            </a:xfrm>
            <a:custGeom>
              <a:avLst/>
              <a:gdLst>
                <a:gd name="T0" fmla="*/ 10 w 66"/>
                <a:gd name="T1" fmla="*/ 57 h 66"/>
                <a:gd name="T2" fmla="*/ 9 w 66"/>
                <a:gd name="T3" fmla="*/ 64 h 66"/>
                <a:gd name="T4" fmla="*/ 7 w 66"/>
                <a:gd name="T5" fmla="*/ 57 h 66"/>
                <a:gd name="T6" fmla="*/ 12 w 66"/>
                <a:gd name="T7" fmla="*/ 52 h 66"/>
                <a:gd name="T8" fmla="*/ 53 w 66"/>
                <a:gd name="T9" fmla="*/ 12 h 66"/>
                <a:gd name="T10" fmla="*/ 57 w 66"/>
                <a:gd name="T11" fmla="*/ 2 h 66"/>
                <a:gd name="T12" fmla="*/ 59 w 66"/>
                <a:gd name="T13" fmla="*/ 10 h 66"/>
                <a:gd name="T14" fmla="*/ 57 w 66"/>
                <a:gd name="T15" fmla="*/ 12 h 66"/>
                <a:gd name="T16" fmla="*/ 56 w 66"/>
                <a:gd name="T17" fmla="*/ 13 h 66"/>
                <a:gd name="T18" fmla="*/ 54 w 66"/>
                <a:gd name="T19" fmla="*/ 14 h 66"/>
                <a:gd name="T20" fmla="*/ 56 w 66"/>
                <a:gd name="T21" fmla="*/ 21 h 66"/>
                <a:gd name="T22" fmla="*/ 53 w 66"/>
                <a:gd name="T23" fmla="*/ 16 h 66"/>
                <a:gd name="T24" fmla="*/ 43 w 66"/>
                <a:gd name="T25" fmla="*/ 25 h 66"/>
                <a:gd name="T26" fmla="*/ 46 w 66"/>
                <a:gd name="T27" fmla="*/ 31 h 66"/>
                <a:gd name="T28" fmla="*/ 35 w 66"/>
                <a:gd name="T29" fmla="*/ 33 h 66"/>
                <a:gd name="T30" fmla="*/ 38 w 66"/>
                <a:gd name="T31" fmla="*/ 39 h 66"/>
                <a:gd name="T32" fmla="*/ 27 w 66"/>
                <a:gd name="T33" fmla="*/ 41 h 66"/>
                <a:gd name="T34" fmla="*/ 29 w 66"/>
                <a:gd name="T35" fmla="*/ 48 h 66"/>
                <a:gd name="T36" fmla="*/ 16 w 66"/>
                <a:gd name="T37" fmla="*/ 52 h 66"/>
                <a:gd name="T38" fmla="*/ 21 w 66"/>
                <a:gd name="T39" fmla="*/ 56 h 66"/>
                <a:gd name="T40" fmla="*/ 14 w 66"/>
                <a:gd name="T41" fmla="*/ 54 h 66"/>
                <a:gd name="T42" fmla="*/ 13 w 66"/>
                <a:gd name="T43" fmla="*/ 55 h 66"/>
                <a:gd name="T44" fmla="*/ 16 w 66"/>
                <a:gd name="T45" fmla="*/ 61 h 66"/>
                <a:gd name="T46" fmla="*/ 32 w 66"/>
                <a:gd name="T47" fmla="*/ 17 h 66"/>
                <a:gd name="T48" fmla="*/ 25 w 66"/>
                <a:gd name="T49" fmla="*/ 24 h 66"/>
                <a:gd name="T50" fmla="*/ 39 w 66"/>
                <a:gd name="T51" fmla="*/ 26 h 66"/>
                <a:gd name="T52" fmla="*/ 29 w 66"/>
                <a:gd name="T53" fmla="*/ 8 h 66"/>
                <a:gd name="T54" fmla="*/ 16 w 66"/>
                <a:gd name="T55" fmla="*/ 15 h 66"/>
                <a:gd name="T56" fmla="*/ 31 w 66"/>
                <a:gd name="T57" fmla="*/ 16 h 66"/>
                <a:gd name="T58" fmla="*/ 33 w 66"/>
                <a:gd name="T59" fmla="*/ 13 h 66"/>
                <a:gd name="T60" fmla="*/ 45 w 66"/>
                <a:gd name="T61" fmla="*/ 10 h 66"/>
                <a:gd name="T62" fmla="*/ 35 w 66"/>
                <a:gd name="T63" fmla="*/ 17 h 66"/>
                <a:gd name="T64" fmla="*/ 50 w 66"/>
                <a:gd name="T65" fmla="*/ 15 h 66"/>
                <a:gd name="T66" fmla="*/ 36 w 66"/>
                <a:gd name="T67" fmla="*/ 15 h 66"/>
                <a:gd name="T68" fmla="*/ 14 w 66"/>
                <a:gd name="T69" fmla="*/ 32 h 66"/>
                <a:gd name="T70" fmla="*/ 21 w 66"/>
                <a:gd name="T71" fmla="*/ 23 h 66"/>
                <a:gd name="T72" fmla="*/ 7 w 66"/>
                <a:gd name="T73" fmla="*/ 28 h 66"/>
                <a:gd name="T74" fmla="*/ 10 w 66"/>
                <a:gd name="T75" fmla="*/ 46 h 66"/>
                <a:gd name="T76" fmla="*/ 13 w 66"/>
                <a:gd name="T77" fmla="*/ 34 h 66"/>
                <a:gd name="T78" fmla="*/ 17 w 66"/>
                <a:gd name="T79" fmla="*/ 34 h 66"/>
                <a:gd name="T80" fmla="*/ 31 w 66"/>
                <a:gd name="T81" fmla="*/ 34 h 66"/>
                <a:gd name="T82" fmla="*/ 22 w 66"/>
                <a:gd name="T83" fmla="*/ 25 h 66"/>
                <a:gd name="T84" fmla="*/ 23 w 66"/>
                <a:gd name="T85" fmla="*/ 41 h 66"/>
                <a:gd name="T86" fmla="*/ 13 w 66"/>
                <a:gd name="T87" fmla="*/ 50 h 66"/>
                <a:gd name="T88" fmla="*/ 23 w 66"/>
                <a:gd name="T89" fmla="*/ 4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" h="66">
                  <a:moveTo>
                    <a:pt x="16" y="61"/>
                  </a:moveTo>
                  <a:cubicBezTo>
                    <a:pt x="14" y="60"/>
                    <a:pt x="13" y="59"/>
                    <a:pt x="11" y="57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9" y="58"/>
                    <a:pt x="9" y="59"/>
                    <a:pt x="9" y="59"/>
                  </a:cubicBezTo>
                  <a:cubicBezTo>
                    <a:pt x="10" y="61"/>
                    <a:pt x="10" y="63"/>
                    <a:pt x="9" y="64"/>
                  </a:cubicBezTo>
                  <a:cubicBezTo>
                    <a:pt x="7" y="66"/>
                    <a:pt x="4" y="66"/>
                    <a:pt x="2" y="64"/>
                  </a:cubicBezTo>
                  <a:cubicBezTo>
                    <a:pt x="0" y="63"/>
                    <a:pt x="0" y="60"/>
                    <a:pt x="2" y="58"/>
                  </a:cubicBezTo>
                  <a:cubicBezTo>
                    <a:pt x="3" y="56"/>
                    <a:pt x="6" y="56"/>
                    <a:pt x="7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12" y="53"/>
                    <a:pt x="12" y="52"/>
                    <a:pt x="12" y="52"/>
                  </a:cubicBezTo>
                  <a:cubicBezTo>
                    <a:pt x="2" y="41"/>
                    <a:pt x="2" y="24"/>
                    <a:pt x="13" y="13"/>
                  </a:cubicBezTo>
                  <a:cubicBezTo>
                    <a:pt x="24" y="2"/>
                    <a:pt x="41" y="3"/>
                    <a:pt x="52" y="12"/>
                  </a:cubicBezTo>
                  <a:cubicBezTo>
                    <a:pt x="52" y="12"/>
                    <a:pt x="53" y="12"/>
                    <a:pt x="53" y="12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6" y="4"/>
                    <a:pt x="57" y="2"/>
                  </a:cubicBezTo>
                  <a:cubicBezTo>
                    <a:pt x="59" y="0"/>
                    <a:pt x="62" y="0"/>
                    <a:pt x="64" y="2"/>
                  </a:cubicBezTo>
                  <a:cubicBezTo>
                    <a:pt x="66" y="4"/>
                    <a:pt x="66" y="7"/>
                    <a:pt x="64" y="9"/>
                  </a:cubicBezTo>
                  <a:cubicBezTo>
                    <a:pt x="63" y="10"/>
                    <a:pt x="60" y="11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2"/>
                  </a:cubicBezTo>
                  <a:cubicBezTo>
                    <a:pt x="58" y="13"/>
                    <a:pt x="60" y="15"/>
                    <a:pt x="61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16"/>
                    <a:pt x="57" y="15"/>
                    <a:pt x="56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4" y="14"/>
                    <a:pt x="54" y="15"/>
                  </a:cubicBezTo>
                  <a:cubicBezTo>
                    <a:pt x="55" y="16"/>
                    <a:pt x="57" y="18"/>
                    <a:pt x="57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4" y="21"/>
                    <a:pt x="54" y="18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5" y="28"/>
                    <a:pt x="47" y="2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0"/>
                    <a:pt x="43" y="29"/>
                    <a:pt x="42" y="27"/>
                  </a:cubicBezTo>
                  <a:cubicBezTo>
                    <a:pt x="41" y="27"/>
                    <a:pt x="41" y="27"/>
                    <a:pt x="40" y="2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2" y="3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ubicBezTo>
                    <a:pt x="28" y="43"/>
                    <a:pt x="30" y="45"/>
                    <a:pt x="31" y="4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6"/>
                    <a:pt x="27" y="45"/>
                    <a:pt x="26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8" y="54"/>
                    <a:pt x="21" y="54"/>
                    <a:pt x="23" y="54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7"/>
                    <a:pt x="16" y="56"/>
                    <a:pt x="14" y="54"/>
                  </a:cubicBezTo>
                  <a:cubicBezTo>
                    <a:pt x="14" y="54"/>
                    <a:pt x="14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7"/>
                    <a:pt x="16" y="58"/>
                    <a:pt x="17" y="59"/>
                  </a:cubicBezTo>
                  <a:lnTo>
                    <a:pt x="16" y="61"/>
                  </a:lnTo>
                  <a:close/>
                  <a:moveTo>
                    <a:pt x="39" y="25"/>
                  </a:moveTo>
                  <a:cubicBezTo>
                    <a:pt x="37" y="22"/>
                    <a:pt x="35" y="20"/>
                    <a:pt x="33" y="18"/>
                  </a:cubicBezTo>
                  <a:cubicBezTo>
                    <a:pt x="33" y="17"/>
                    <a:pt x="33" y="17"/>
                    <a:pt x="32" y="17"/>
                  </a:cubicBezTo>
                  <a:cubicBezTo>
                    <a:pt x="30" y="19"/>
                    <a:pt x="27" y="21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2"/>
                    <a:pt x="33" y="32"/>
                    <a:pt x="34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5"/>
                    <a:pt x="39" y="25"/>
                  </a:cubicBezTo>
                  <a:close/>
                  <a:moveTo>
                    <a:pt x="32" y="14"/>
                  </a:moveTo>
                  <a:cubicBezTo>
                    <a:pt x="31" y="12"/>
                    <a:pt x="30" y="10"/>
                    <a:pt x="29" y="8"/>
                  </a:cubicBezTo>
                  <a:cubicBezTo>
                    <a:pt x="29" y="8"/>
                    <a:pt x="29" y="7"/>
                    <a:pt x="28" y="8"/>
                  </a:cubicBezTo>
                  <a:cubicBezTo>
                    <a:pt x="24" y="8"/>
                    <a:pt x="19" y="10"/>
                    <a:pt x="16" y="13"/>
                  </a:cubicBezTo>
                  <a:cubicBezTo>
                    <a:pt x="15" y="14"/>
                    <a:pt x="15" y="14"/>
                    <a:pt x="16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4" y="21"/>
                  </a:cubicBezTo>
                  <a:cubicBezTo>
                    <a:pt x="26" y="19"/>
                    <a:pt x="29" y="17"/>
                    <a:pt x="31" y="16"/>
                  </a:cubicBezTo>
                  <a:cubicBezTo>
                    <a:pt x="32" y="15"/>
                    <a:pt x="32" y="15"/>
                    <a:pt x="32" y="14"/>
                  </a:cubicBezTo>
                  <a:close/>
                  <a:moveTo>
                    <a:pt x="31" y="8"/>
                  </a:moveTo>
                  <a:cubicBezTo>
                    <a:pt x="32" y="10"/>
                    <a:pt x="32" y="12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2"/>
                    <a:pt x="42" y="11"/>
                    <a:pt x="45" y="11"/>
                  </a:cubicBezTo>
                  <a:cubicBezTo>
                    <a:pt x="45" y="11"/>
                    <a:pt x="46" y="10"/>
                    <a:pt x="45" y="10"/>
                  </a:cubicBezTo>
                  <a:cubicBezTo>
                    <a:pt x="41" y="8"/>
                    <a:pt x="37" y="7"/>
                    <a:pt x="32" y="7"/>
                  </a:cubicBezTo>
                  <a:cubicBezTo>
                    <a:pt x="31" y="7"/>
                    <a:pt x="31" y="8"/>
                    <a:pt x="31" y="8"/>
                  </a:cubicBezTo>
                  <a:close/>
                  <a:moveTo>
                    <a:pt x="35" y="17"/>
                  </a:moveTo>
                  <a:cubicBezTo>
                    <a:pt x="37" y="19"/>
                    <a:pt x="38" y="21"/>
                    <a:pt x="40" y="23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6" y="11"/>
                    <a:pt x="40" y="13"/>
                    <a:pt x="36" y="15"/>
                  </a:cubicBezTo>
                  <a:cubicBezTo>
                    <a:pt x="35" y="16"/>
                    <a:pt x="35" y="16"/>
                    <a:pt x="35" y="17"/>
                  </a:cubicBezTo>
                  <a:close/>
                  <a:moveTo>
                    <a:pt x="8" y="29"/>
                  </a:moveTo>
                  <a:cubicBezTo>
                    <a:pt x="10" y="30"/>
                    <a:pt x="12" y="31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29"/>
                    <a:pt x="19" y="26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0" y="20"/>
                    <a:pt x="8" y="24"/>
                    <a:pt x="7" y="28"/>
                  </a:cubicBezTo>
                  <a:cubicBezTo>
                    <a:pt x="7" y="29"/>
                    <a:pt x="7" y="29"/>
                    <a:pt x="8" y="29"/>
                  </a:cubicBezTo>
                  <a:close/>
                  <a:moveTo>
                    <a:pt x="7" y="32"/>
                  </a:moveTo>
                  <a:cubicBezTo>
                    <a:pt x="7" y="37"/>
                    <a:pt x="8" y="41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2"/>
                    <a:pt x="12" y="38"/>
                    <a:pt x="13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1" y="33"/>
                    <a:pt x="10" y="32"/>
                    <a:pt x="8" y="31"/>
                  </a:cubicBezTo>
                  <a:cubicBezTo>
                    <a:pt x="7" y="31"/>
                    <a:pt x="7" y="32"/>
                    <a:pt x="7" y="32"/>
                  </a:cubicBezTo>
                  <a:close/>
                  <a:moveTo>
                    <a:pt x="17" y="34"/>
                  </a:moveTo>
                  <a:cubicBezTo>
                    <a:pt x="20" y="35"/>
                    <a:pt x="22" y="37"/>
                    <a:pt x="24" y="39"/>
                  </a:cubicBezTo>
                  <a:cubicBezTo>
                    <a:pt x="25" y="40"/>
                    <a:pt x="25" y="40"/>
                    <a:pt x="26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2" y="25"/>
                  </a:cubicBezTo>
                  <a:cubicBezTo>
                    <a:pt x="20" y="28"/>
                    <a:pt x="18" y="30"/>
                    <a:pt x="17" y="33"/>
                  </a:cubicBezTo>
                  <a:cubicBezTo>
                    <a:pt x="17" y="33"/>
                    <a:pt x="17" y="33"/>
                    <a:pt x="17" y="34"/>
                  </a:cubicBezTo>
                  <a:close/>
                  <a:moveTo>
                    <a:pt x="23" y="41"/>
                  </a:moveTo>
                  <a:cubicBezTo>
                    <a:pt x="21" y="39"/>
                    <a:pt x="19" y="37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3" y="40"/>
                    <a:pt x="11" y="46"/>
                    <a:pt x="13" y="50"/>
                  </a:cubicBezTo>
                  <a:cubicBezTo>
                    <a:pt x="13" y="51"/>
                    <a:pt x="14" y="51"/>
                    <a:pt x="15" y="5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63" name="Freeform 143"/>
            <p:cNvSpPr>
              <a:spLocks noEditPoints="1"/>
            </p:cNvSpPr>
            <p:nvPr/>
          </p:nvSpPr>
          <p:spPr bwMode="auto">
            <a:xfrm>
              <a:off x="18" y="28"/>
              <a:ext cx="102" cy="125"/>
            </a:xfrm>
            <a:custGeom>
              <a:avLst/>
              <a:gdLst>
                <a:gd name="T0" fmla="*/ 34 w 58"/>
                <a:gd name="T1" fmla="*/ 29 h 71"/>
                <a:gd name="T2" fmla="*/ 25 w 58"/>
                <a:gd name="T3" fmla="*/ 35 h 71"/>
                <a:gd name="T4" fmla="*/ 27 w 58"/>
                <a:gd name="T5" fmla="*/ 42 h 71"/>
                <a:gd name="T6" fmla="*/ 40 w 58"/>
                <a:gd name="T7" fmla="*/ 37 h 71"/>
                <a:gd name="T8" fmla="*/ 6 w 58"/>
                <a:gd name="T9" fmla="*/ 45 h 71"/>
                <a:gd name="T10" fmla="*/ 44 w 58"/>
                <a:gd name="T11" fmla="*/ 39 h 71"/>
                <a:gd name="T12" fmla="*/ 51 w 58"/>
                <a:gd name="T13" fmla="*/ 0 h 71"/>
                <a:gd name="T14" fmla="*/ 26 w 58"/>
                <a:gd name="T15" fmla="*/ 50 h 71"/>
                <a:gd name="T16" fmla="*/ 25 w 58"/>
                <a:gd name="T17" fmla="*/ 52 h 71"/>
                <a:gd name="T18" fmla="*/ 25 w 58"/>
                <a:gd name="T19" fmla="*/ 61 h 71"/>
                <a:gd name="T20" fmla="*/ 25 w 58"/>
                <a:gd name="T21" fmla="*/ 63 h 71"/>
                <a:gd name="T22" fmla="*/ 45 w 58"/>
                <a:gd name="T23" fmla="*/ 69 h 71"/>
                <a:gd name="T24" fmla="*/ 1 w 58"/>
                <a:gd name="T25" fmla="*/ 71 h 71"/>
                <a:gd name="T26" fmla="*/ 20 w 58"/>
                <a:gd name="T27" fmla="*/ 63 h 71"/>
                <a:gd name="T28" fmla="*/ 21 w 58"/>
                <a:gd name="T29" fmla="*/ 61 h 71"/>
                <a:gd name="T30" fmla="*/ 21 w 58"/>
                <a:gd name="T31" fmla="*/ 52 h 71"/>
                <a:gd name="T32" fmla="*/ 21 w 58"/>
                <a:gd name="T33" fmla="*/ 50 h 71"/>
                <a:gd name="T34" fmla="*/ 6 w 58"/>
                <a:gd name="T35" fmla="*/ 45 h 71"/>
                <a:gd name="T36" fmla="*/ 11 w 58"/>
                <a:gd name="T37" fmla="*/ 40 h 71"/>
                <a:gd name="T38" fmla="*/ 24 w 58"/>
                <a:gd name="T39" fmla="*/ 43 h 71"/>
                <a:gd name="T40" fmla="*/ 23 w 58"/>
                <a:gd name="T41" fmla="*/ 37 h 71"/>
                <a:gd name="T42" fmla="*/ 11 w 58"/>
                <a:gd name="T43" fmla="*/ 40 h 71"/>
                <a:gd name="T44" fmla="*/ 13 w 58"/>
                <a:gd name="T45" fmla="*/ 38 h 71"/>
                <a:gd name="T46" fmla="*/ 21 w 58"/>
                <a:gd name="T47" fmla="*/ 34 h 71"/>
                <a:gd name="T48" fmla="*/ 21 w 58"/>
                <a:gd name="T49" fmla="*/ 30 h 71"/>
                <a:gd name="T50" fmla="*/ 24 w 58"/>
                <a:gd name="T51" fmla="*/ 33 h 71"/>
                <a:gd name="T52" fmla="*/ 31 w 58"/>
                <a:gd name="T53" fmla="*/ 27 h 71"/>
                <a:gd name="T54" fmla="*/ 29 w 58"/>
                <a:gd name="T55" fmla="*/ 22 h 71"/>
                <a:gd name="T56" fmla="*/ 33 w 58"/>
                <a:gd name="T57" fmla="*/ 25 h 71"/>
                <a:gd name="T58" fmla="*/ 39 w 58"/>
                <a:gd name="T59" fmla="*/ 18 h 71"/>
                <a:gd name="T60" fmla="*/ 36 w 58"/>
                <a:gd name="T61" fmla="*/ 15 h 71"/>
                <a:gd name="T62" fmla="*/ 40 w 58"/>
                <a:gd name="T63" fmla="*/ 15 h 71"/>
                <a:gd name="T64" fmla="*/ 43 w 58"/>
                <a:gd name="T65" fmla="*/ 7 h 71"/>
                <a:gd name="T66" fmla="*/ 46 w 58"/>
                <a:gd name="T67" fmla="*/ 5 h 71"/>
                <a:gd name="T68" fmla="*/ 43 w 58"/>
                <a:gd name="T69" fmla="*/ 17 h 71"/>
                <a:gd name="T70" fmla="*/ 49 w 58"/>
                <a:gd name="T71" fmla="*/ 18 h 71"/>
                <a:gd name="T72" fmla="*/ 46 w 58"/>
                <a:gd name="T73" fmla="*/ 5 h 71"/>
                <a:gd name="T74" fmla="*/ 43 w 58"/>
                <a:gd name="T75" fmla="*/ 37 h 71"/>
                <a:gd name="T76" fmla="*/ 48 w 58"/>
                <a:gd name="T77" fmla="*/ 21 h 71"/>
                <a:gd name="T78" fmla="*/ 41 w 58"/>
                <a:gd name="T79" fmla="*/ 19 h 71"/>
                <a:gd name="T80" fmla="*/ 35 w 58"/>
                <a:gd name="T81" fmla="*/ 28 h 71"/>
                <a:gd name="T82" fmla="*/ 42 w 58"/>
                <a:gd name="T83" fmla="*/ 35 h 71"/>
                <a:gd name="T84" fmla="*/ 49 w 58"/>
                <a:gd name="T85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71">
                  <a:moveTo>
                    <a:pt x="40" y="36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0" y="32"/>
                    <a:pt x="27" y="33"/>
                    <a:pt x="25" y="35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8"/>
                    <a:pt x="26" y="40"/>
                    <a:pt x="27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32" y="42"/>
                    <a:pt x="37" y="40"/>
                    <a:pt x="40" y="37"/>
                  </a:cubicBezTo>
                  <a:cubicBezTo>
                    <a:pt x="41" y="37"/>
                    <a:pt x="41" y="36"/>
                    <a:pt x="40" y="36"/>
                  </a:cubicBezTo>
                  <a:close/>
                  <a:moveTo>
                    <a:pt x="6" y="45"/>
                  </a:moveTo>
                  <a:cubicBezTo>
                    <a:pt x="7" y="43"/>
                    <a:pt x="7" y="43"/>
                    <a:pt x="7" y="43"/>
                  </a:cubicBezTo>
                  <a:cubicBezTo>
                    <a:pt x="19" y="50"/>
                    <a:pt x="34" y="49"/>
                    <a:pt x="44" y="39"/>
                  </a:cubicBezTo>
                  <a:cubicBezTo>
                    <a:pt x="54" y="29"/>
                    <a:pt x="56" y="13"/>
                    <a:pt x="49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8" y="13"/>
                    <a:pt x="57" y="29"/>
                    <a:pt x="46" y="40"/>
                  </a:cubicBezTo>
                  <a:cubicBezTo>
                    <a:pt x="40" y="46"/>
                    <a:pt x="33" y="49"/>
                    <a:pt x="2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9" y="54"/>
                    <a:pt x="29" y="59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6" y="63"/>
                  </a:cubicBezTo>
                  <a:cubicBezTo>
                    <a:pt x="32" y="64"/>
                    <a:pt x="40" y="66"/>
                    <a:pt x="45" y="69"/>
                  </a:cubicBezTo>
                  <a:cubicBezTo>
                    <a:pt x="46" y="70"/>
                    <a:pt x="46" y="71"/>
                    <a:pt x="45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1"/>
                    <a:pt x="0" y="70"/>
                    <a:pt x="1" y="69"/>
                  </a:cubicBezTo>
                  <a:cubicBezTo>
                    <a:pt x="6" y="66"/>
                    <a:pt x="14" y="64"/>
                    <a:pt x="20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7" y="59"/>
                    <a:pt x="17" y="54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0" y="50"/>
                  </a:cubicBezTo>
                  <a:cubicBezTo>
                    <a:pt x="15" y="49"/>
                    <a:pt x="10" y="48"/>
                    <a:pt x="6" y="45"/>
                  </a:cubicBezTo>
                  <a:close/>
                  <a:moveTo>
                    <a:pt x="9" y="42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5" y="43"/>
                    <a:pt x="19" y="44"/>
                    <a:pt x="24" y="43"/>
                  </a:cubicBezTo>
                  <a:cubicBezTo>
                    <a:pt x="25" y="43"/>
                    <a:pt x="25" y="43"/>
                    <a:pt x="25" y="42"/>
                  </a:cubicBezTo>
                  <a:cubicBezTo>
                    <a:pt x="24" y="41"/>
                    <a:pt x="24" y="39"/>
                    <a:pt x="23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8" y="39"/>
                    <a:pt x="15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3"/>
                    <a:pt x="20" y="32"/>
                    <a:pt x="19" y="32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2" y="32"/>
                    <a:pt x="23" y="33"/>
                  </a:cubicBezTo>
                  <a:cubicBezTo>
                    <a:pt x="23" y="33"/>
                    <a:pt x="23" y="34"/>
                    <a:pt x="24" y="33"/>
                  </a:cubicBezTo>
                  <a:cubicBezTo>
                    <a:pt x="26" y="32"/>
                    <a:pt x="29" y="30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4" y="25"/>
                  </a:cubicBezTo>
                  <a:cubicBezTo>
                    <a:pt x="36" y="23"/>
                    <a:pt x="38" y="20"/>
                    <a:pt x="39" y="18"/>
                  </a:cubicBezTo>
                  <a:cubicBezTo>
                    <a:pt x="39" y="18"/>
                    <a:pt x="39" y="17"/>
                    <a:pt x="39" y="17"/>
                  </a:cubicBezTo>
                  <a:cubicBezTo>
                    <a:pt x="38" y="16"/>
                    <a:pt x="37" y="16"/>
                    <a:pt x="36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4"/>
                    <a:pt x="39" y="15"/>
                    <a:pt x="40" y="15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3"/>
                    <a:pt x="43" y="10"/>
                    <a:pt x="43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9"/>
                    <a:pt x="44" y="13"/>
                    <a:pt x="43" y="16"/>
                  </a:cubicBezTo>
                  <a:cubicBezTo>
                    <a:pt x="42" y="16"/>
                    <a:pt x="43" y="17"/>
                    <a:pt x="43" y="17"/>
                  </a:cubicBezTo>
                  <a:cubicBezTo>
                    <a:pt x="45" y="18"/>
                    <a:pt x="46" y="19"/>
                    <a:pt x="48" y="19"/>
                  </a:cubicBezTo>
                  <a:cubicBezTo>
                    <a:pt x="49" y="19"/>
                    <a:pt x="49" y="19"/>
                    <a:pt x="49" y="18"/>
                  </a:cubicBezTo>
                  <a:cubicBezTo>
                    <a:pt x="49" y="14"/>
                    <a:pt x="48" y="9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3" y="14"/>
                    <a:pt x="52" y="28"/>
                    <a:pt x="43" y="37"/>
                  </a:cubicBezTo>
                  <a:cubicBezTo>
                    <a:pt x="34" y="46"/>
                    <a:pt x="20" y="48"/>
                    <a:pt x="9" y="42"/>
                  </a:cubicBezTo>
                  <a:close/>
                  <a:moveTo>
                    <a:pt x="48" y="21"/>
                  </a:moveTo>
                  <a:cubicBezTo>
                    <a:pt x="46" y="21"/>
                    <a:pt x="44" y="20"/>
                    <a:pt x="42" y="19"/>
                  </a:cubicBezTo>
                  <a:cubicBezTo>
                    <a:pt x="42" y="18"/>
                    <a:pt x="41" y="19"/>
                    <a:pt x="41" y="19"/>
                  </a:cubicBezTo>
                  <a:cubicBezTo>
                    <a:pt x="39" y="22"/>
                    <a:pt x="37" y="24"/>
                    <a:pt x="35" y="27"/>
                  </a:cubicBezTo>
                  <a:cubicBezTo>
                    <a:pt x="35" y="27"/>
                    <a:pt x="35" y="27"/>
                    <a:pt x="35" y="28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3" y="35"/>
                    <a:pt x="43" y="34"/>
                  </a:cubicBezTo>
                  <a:cubicBezTo>
                    <a:pt x="46" y="31"/>
                    <a:pt x="48" y="27"/>
                    <a:pt x="49" y="22"/>
                  </a:cubicBezTo>
                  <a:cubicBezTo>
                    <a:pt x="49" y="22"/>
                    <a:pt x="49" y="21"/>
                    <a:pt x="4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270" name="Oval 150"/>
          <p:cNvSpPr>
            <a:spLocks noChangeArrowheads="1"/>
          </p:cNvSpPr>
          <p:nvPr/>
        </p:nvSpPr>
        <p:spPr bwMode="auto">
          <a:xfrm>
            <a:off x="167616" y="1063138"/>
            <a:ext cx="466725" cy="469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71" name="Freeform 151"/>
          <p:cNvSpPr/>
          <p:nvPr/>
        </p:nvSpPr>
        <p:spPr bwMode="auto">
          <a:xfrm>
            <a:off x="323191" y="1202838"/>
            <a:ext cx="155575" cy="188913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60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6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60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1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6"/>
                </a:cubicBezTo>
                <a:cubicBezTo>
                  <a:pt x="56" y="67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73" name="Oval 153"/>
          <p:cNvSpPr>
            <a:spLocks noChangeArrowheads="1"/>
          </p:cNvSpPr>
          <p:nvPr/>
        </p:nvSpPr>
        <p:spPr bwMode="auto">
          <a:xfrm>
            <a:off x="8413096" y="1069493"/>
            <a:ext cx="466725" cy="4683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74" name="Freeform 154"/>
          <p:cNvSpPr>
            <a:spLocks noEditPoints="1"/>
          </p:cNvSpPr>
          <p:nvPr/>
        </p:nvSpPr>
        <p:spPr bwMode="auto">
          <a:xfrm>
            <a:off x="8532159" y="1183793"/>
            <a:ext cx="200025" cy="234950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90" name="Rectangle 170"/>
          <p:cNvSpPr>
            <a:spLocks noChangeArrowheads="1"/>
          </p:cNvSpPr>
          <p:nvPr/>
        </p:nvSpPr>
        <p:spPr bwMode="auto">
          <a:xfrm>
            <a:off x="467360" y="1418590"/>
            <a:ext cx="2165350" cy="309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</a:rPr>
              <a:t>   </a:t>
            </a: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</a:rPr>
              <a:t>其中，训练用的图片数据集在 dogs_cats/data 文件夹下；</a:t>
            </a:r>
            <a:endParaRPr lang="en-US" altLang="zh-CN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方正姚体" pitchFamily="2" charset="-122"/>
              <a:ea typeface="方正姚体" pitchFamily="2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</a:rPr>
              <a:t>   </a:t>
            </a: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</a:rPr>
              <a:t>整个数据集分为训练集和测试集：</a:t>
            </a:r>
            <a:endParaRPr lang="zh-CN" altLang="en-US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方正姚体" pitchFamily="2" charset="-122"/>
              <a:ea typeface="方正姚体" pitchFamily="2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</a:rPr>
              <a:t> </a:t>
            </a:r>
            <a:r>
              <a:rPr lang="en-US" altLang="zh-CN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</a:rPr>
              <a:t>    </a:t>
            </a: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</a:rPr>
              <a:t>训练集在 dogs_cats/data/train 文件夹内，有 25000 张图片，猫狗各 12500 张。</a:t>
            </a:r>
            <a:endParaRPr lang="zh-CN" altLang="en-US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方正姚体" pitchFamily="2" charset="-122"/>
              <a:ea typeface="方正姚体" pitchFamily="2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</a:rPr>
              <a:t>     </a:t>
            </a: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</a:rPr>
              <a:t>测试集在 dogs_cats/data/test 文件夹内有 12500 张，没有标明是猫还是狗。</a:t>
            </a:r>
            <a:endParaRPr lang="zh-CN" altLang="en-US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方正姚体" pitchFamily="2" charset="-122"/>
              <a:ea typeface="方正姚体" pitchFamily="2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方正姚体" pitchFamily="2" charset="-122"/>
              <a:ea typeface="方正姚体" pitchFamily="2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</a:rPr>
              <a:t>部分图片展示如右图：</a:t>
            </a:r>
            <a:endParaRPr lang="zh-CN" altLang="en-US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27630" y="356235"/>
            <a:ext cx="3674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——Kaggle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0220" y="1001395"/>
            <a:ext cx="5310505" cy="3973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2" grpId="1"/>
      <p:bldP spid="5290" grpId="0"/>
      <p:bldP spid="529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9" name="Picture 45" descr="iPhone_5S_freebi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348741"/>
            <a:ext cx="3887787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32" name="Oval 48"/>
          <p:cNvSpPr>
            <a:spLocks noChangeArrowheads="1"/>
          </p:cNvSpPr>
          <p:nvPr/>
        </p:nvSpPr>
        <p:spPr bwMode="auto">
          <a:xfrm>
            <a:off x="5715008" y="3356774"/>
            <a:ext cx="546100" cy="5429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en-US" altLang="zh-CN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6410325" y="1850073"/>
            <a:ext cx="24479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spc="-5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Anaconda 3.0</a:t>
            </a:r>
            <a:endParaRPr lang="en-US" altLang="zh-CN" sz="1600" spc="-5" dirty="0" smtClean="0">
              <a:solidFill>
                <a:schemeClr val="tx2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6435" name="Rectangle 51"/>
          <p:cNvSpPr>
            <a:spLocks noChangeArrowheads="1"/>
          </p:cNvSpPr>
          <p:nvPr/>
        </p:nvSpPr>
        <p:spPr bwMode="auto">
          <a:xfrm>
            <a:off x="6410020" y="3578707"/>
            <a:ext cx="24479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python3.8.5</a:t>
            </a:r>
            <a:endParaRPr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6437" name="Oval 53"/>
          <p:cNvSpPr>
            <a:spLocks noChangeArrowheads="1"/>
          </p:cNvSpPr>
          <p:nvPr/>
        </p:nvSpPr>
        <p:spPr bwMode="auto">
          <a:xfrm>
            <a:off x="2941638" y="1709103"/>
            <a:ext cx="546100" cy="5429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en-US" altLang="zh-CN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438" name="Oval 54"/>
          <p:cNvSpPr>
            <a:spLocks noChangeArrowheads="1"/>
          </p:cNvSpPr>
          <p:nvPr/>
        </p:nvSpPr>
        <p:spPr bwMode="auto">
          <a:xfrm>
            <a:off x="5715008" y="1713700"/>
            <a:ext cx="546100" cy="5429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en-US" altLang="zh-CN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439" name="Oval 55"/>
          <p:cNvSpPr>
            <a:spLocks noChangeArrowheads="1"/>
          </p:cNvSpPr>
          <p:nvPr/>
        </p:nvSpPr>
        <p:spPr bwMode="auto">
          <a:xfrm>
            <a:off x="2928926" y="3356774"/>
            <a:ext cx="546100" cy="5429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en-US" altLang="zh-CN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442" name="Rectangle 58"/>
          <p:cNvSpPr>
            <a:spLocks noChangeArrowheads="1"/>
          </p:cNvSpPr>
          <p:nvPr/>
        </p:nvSpPr>
        <p:spPr bwMode="auto">
          <a:xfrm>
            <a:off x="827405" y="3356610"/>
            <a:ext cx="176911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keras2.4.3</a:t>
            </a:r>
            <a:endParaRPr lang="zh-CN" altLang="en-US" sz="1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TensorFlow 2.4</a:t>
            </a:r>
            <a:endParaRPr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58817" y="358586"/>
            <a:ext cx="22263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搭建环境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Rectangle 20"/>
          <p:cNvSpPr>
            <a:spLocks noChangeArrowheads="1"/>
          </p:cNvSpPr>
          <p:nvPr/>
        </p:nvSpPr>
        <p:spPr bwMode="auto">
          <a:xfrm>
            <a:off x="3671697" y="685492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solutions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:\作业\服务外包\tabbar-OA-Idea\icons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9058" y="1785138"/>
            <a:ext cx="1285884" cy="2286016"/>
          </a:xfrm>
          <a:prstGeom prst="rect">
            <a:avLst/>
          </a:prstGeom>
          <a:noFill/>
        </p:spPr>
      </p:pic>
      <p:sp>
        <p:nvSpPr>
          <p:cNvPr id="2" name="Rectangle 58"/>
          <p:cNvSpPr>
            <a:spLocks noChangeArrowheads="1"/>
          </p:cNvSpPr>
          <p:nvPr/>
        </p:nvSpPr>
        <p:spPr bwMode="auto">
          <a:xfrm>
            <a:off x="828040" y="1760220"/>
            <a:ext cx="19577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1600" spc="-5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Win10 </a:t>
            </a:r>
            <a:r>
              <a:rPr lang="en-US" sz="1600" spc="-5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x64</a:t>
            </a:r>
            <a:endParaRPr lang="en-US" sz="1600" spc="-5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600" spc="-5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PyCharm2019.3.3</a:t>
            </a:r>
            <a:endParaRPr lang="en-US" sz="1600" spc="-5" dirty="0">
              <a:solidFill>
                <a:schemeClr val="tx2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6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16437" grpId="0" animBg="1"/>
      <p:bldP spid="16437" grpId="1" animBg="1"/>
      <p:bldP spid="2" grpId="0"/>
      <p:bldP spid="2" grpId="1"/>
      <p:bldP spid="16438" grpId="0" animBg="1"/>
      <p:bldP spid="16438" grpId="1" animBg="1"/>
      <p:bldP spid="16434" grpId="0"/>
      <p:bldP spid="16434" grpId="1"/>
      <p:bldP spid="16439" grpId="0" animBg="1"/>
      <p:bldP spid="16439" grpId="1" animBg="1"/>
      <p:bldP spid="16442" grpId="0"/>
      <p:bldP spid="16442" grpId="1"/>
      <p:bldP spid="16432" grpId="0" animBg="1"/>
      <p:bldP spid="16432" grpId="1" animBg="1"/>
      <p:bldP spid="16435" grpId="0"/>
      <p:bldP spid="1643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3972557" y="2388918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 flipV="1">
            <a:off x="3419872" y="2858988"/>
            <a:ext cx="2448272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椭圆 99"/>
          <p:cNvSpPr/>
          <p:nvPr/>
        </p:nvSpPr>
        <p:spPr>
          <a:xfrm>
            <a:off x="4033837" y="986780"/>
            <a:ext cx="1076326" cy="1076326"/>
          </a:xfrm>
          <a:prstGeom prst="ellips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Freeform 10"/>
          <p:cNvSpPr>
            <a:spLocks noEditPoints="1"/>
          </p:cNvSpPr>
          <p:nvPr/>
        </p:nvSpPr>
        <p:spPr bwMode="auto">
          <a:xfrm>
            <a:off x="4339167" y="1291503"/>
            <a:ext cx="465666" cy="4668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2627313" y="2787650"/>
            <a:ext cx="733425" cy="733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1547813" y="2224088"/>
            <a:ext cx="641350" cy="6350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890588" y="1985963"/>
            <a:ext cx="366712" cy="3667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552450" y="2289175"/>
            <a:ext cx="255588" cy="2555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230188" y="2289175"/>
            <a:ext cx="176212" cy="17621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-301625" y="2500313"/>
            <a:ext cx="592138" cy="5921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5" name="Oval 15"/>
          <p:cNvSpPr>
            <a:spLocks noChangeArrowheads="1"/>
          </p:cNvSpPr>
          <p:nvPr/>
        </p:nvSpPr>
        <p:spPr bwMode="auto">
          <a:xfrm>
            <a:off x="1160145" y="3388043"/>
            <a:ext cx="323850" cy="3238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1020445" y="1133158"/>
            <a:ext cx="323850" cy="3238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5926455" y="2948623"/>
            <a:ext cx="323850" cy="32067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6" name="Group 19"/>
          <p:cNvGrpSpPr/>
          <p:nvPr/>
        </p:nvGrpSpPr>
        <p:grpSpPr bwMode="auto">
          <a:xfrm>
            <a:off x="3779838" y="1779588"/>
            <a:ext cx="1733550" cy="2532492"/>
            <a:chOff x="0" y="0"/>
            <a:chExt cx="1335" cy="1951"/>
          </a:xfrm>
          <a:solidFill>
            <a:schemeClr val="bg2"/>
          </a:solidFill>
        </p:grpSpPr>
        <p:sp>
          <p:nvSpPr>
            <p:cNvPr id="20500" name="Freeform 20"/>
            <p:cNvSpPr>
              <a:spLocks noEditPoints="1"/>
            </p:cNvSpPr>
            <p:nvPr/>
          </p:nvSpPr>
          <p:spPr bwMode="auto">
            <a:xfrm>
              <a:off x="0" y="0"/>
              <a:ext cx="1335" cy="1609"/>
            </a:xfrm>
            <a:custGeom>
              <a:avLst/>
              <a:gdLst>
                <a:gd name="T0" fmla="*/ 282 w 565"/>
                <a:gd name="T1" fmla="*/ 0 h 681"/>
                <a:gd name="T2" fmla="*/ 0 w 565"/>
                <a:gd name="T3" fmla="*/ 283 h 681"/>
                <a:gd name="T4" fmla="*/ 72 w 565"/>
                <a:gd name="T5" fmla="*/ 472 h 681"/>
                <a:gd name="T6" fmla="*/ 72 w 565"/>
                <a:gd name="T7" fmla="*/ 472 h 681"/>
                <a:gd name="T8" fmla="*/ 73 w 565"/>
                <a:gd name="T9" fmla="*/ 473 h 681"/>
                <a:gd name="T10" fmla="*/ 85 w 565"/>
                <a:gd name="T11" fmla="*/ 486 h 681"/>
                <a:gd name="T12" fmla="*/ 151 w 565"/>
                <a:gd name="T13" fmla="*/ 568 h 681"/>
                <a:gd name="T14" fmla="*/ 232 w 565"/>
                <a:gd name="T15" fmla="*/ 681 h 681"/>
                <a:gd name="T16" fmla="*/ 275 w 565"/>
                <a:gd name="T17" fmla="*/ 681 h 681"/>
                <a:gd name="T18" fmla="*/ 289 w 565"/>
                <a:gd name="T19" fmla="*/ 681 h 681"/>
                <a:gd name="T20" fmla="*/ 332 w 565"/>
                <a:gd name="T21" fmla="*/ 681 h 681"/>
                <a:gd name="T22" fmla="*/ 414 w 565"/>
                <a:gd name="T23" fmla="*/ 568 h 681"/>
                <a:gd name="T24" fmla="*/ 477 w 565"/>
                <a:gd name="T25" fmla="*/ 488 h 681"/>
                <a:gd name="T26" fmla="*/ 565 w 565"/>
                <a:gd name="T27" fmla="*/ 283 h 681"/>
                <a:gd name="T28" fmla="*/ 282 w 565"/>
                <a:gd name="T29" fmla="*/ 0 h 681"/>
                <a:gd name="T30" fmla="*/ 388 w 565"/>
                <a:gd name="T31" fmla="*/ 410 h 681"/>
                <a:gd name="T32" fmla="*/ 354 w 565"/>
                <a:gd name="T33" fmla="*/ 455 h 681"/>
                <a:gd name="T34" fmla="*/ 309 w 565"/>
                <a:gd name="T35" fmla="*/ 520 h 681"/>
                <a:gd name="T36" fmla="*/ 286 w 565"/>
                <a:gd name="T37" fmla="*/ 520 h 681"/>
                <a:gd name="T38" fmla="*/ 279 w 565"/>
                <a:gd name="T39" fmla="*/ 520 h 681"/>
                <a:gd name="T40" fmla="*/ 255 w 565"/>
                <a:gd name="T41" fmla="*/ 520 h 681"/>
                <a:gd name="T42" fmla="*/ 211 w 565"/>
                <a:gd name="T43" fmla="*/ 455 h 681"/>
                <a:gd name="T44" fmla="*/ 176 w 565"/>
                <a:gd name="T45" fmla="*/ 408 h 681"/>
                <a:gd name="T46" fmla="*/ 169 w 565"/>
                <a:gd name="T47" fmla="*/ 401 h 681"/>
                <a:gd name="T48" fmla="*/ 168 w 565"/>
                <a:gd name="T49" fmla="*/ 400 h 681"/>
                <a:gd name="T50" fmla="*/ 168 w 565"/>
                <a:gd name="T51" fmla="*/ 400 h 681"/>
                <a:gd name="T52" fmla="*/ 129 w 565"/>
                <a:gd name="T53" fmla="*/ 292 h 681"/>
                <a:gd name="T54" fmla="*/ 282 w 565"/>
                <a:gd name="T55" fmla="*/ 129 h 681"/>
                <a:gd name="T56" fmla="*/ 436 w 565"/>
                <a:gd name="T57" fmla="*/ 292 h 681"/>
                <a:gd name="T58" fmla="*/ 388 w 565"/>
                <a:gd name="T59" fmla="*/ 41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5" h="681">
                  <a:moveTo>
                    <a:pt x="282" y="0"/>
                  </a:moveTo>
                  <a:cubicBezTo>
                    <a:pt x="126" y="0"/>
                    <a:pt x="0" y="127"/>
                    <a:pt x="0" y="283"/>
                  </a:cubicBezTo>
                  <a:cubicBezTo>
                    <a:pt x="0" y="356"/>
                    <a:pt x="27" y="422"/>
                    <a:pt x="72" y="472"/>
                  </a:cubicBezTo>
                  <a:cubicBezTo>
                    <a:pt x="72" y="472"/>
                    <a:pt x="72" y="472"/>
                    <a:pt x="72" y="472"/>
                  </a:cubicBezTo>
                  <a:cubicBezTo>
                    <a:pt x="72" y="472"/>
                    <a:pt x="72" y="473"/>
                    <a:pt x="73" y="473"/>
                  </a:cubicBezTo>
                  <a:cubicBezTo>
                    <a:pt x="77" y="478"/>
                    <a:pt x="81" y="482"/>
                    <a:pt x="85" y="486"/>
                  </a:cubicBezTo>
                  <a:cubicBezTo>
                    <a:pt x="102" y="504"/>
                    <a:pt x="131" y="536"/>
                    <a:pt x="151" y="568"/>
                  </a:cubicBezTo>
                  <a:cubicBezTo>
                    <a:pt x="180" y="615"/>
                    <a:pt x="165" y="681"/>
                    <a:pt x="232" y="681"/>
                  </a:cubicBezTo>
                  <a:cubicBezTo>
                    <a:pt x="275" y="681"/>
                    <a:pt x="275" y="681"/>
                    <a:pt x="275" y="681"/>
                  </a:cubicBezTo>
                  <a:cubicBezTo>
                    <a:pt x="289" y="681"/>
                    <a:pt x="289" y="681"/>
                    <a:pt x="289" y="681"/>
                  </a:cubicBezTo>
                  <a:cubicBezTo>
                    <a:pt x="332" y="681"/>
                    <a:pt x="332" y="681"/>
                    <a:pt x="332" y="681"/>
                  </a:cubicBezTo>
                  <a:cubicBezTo>
                    <a:pt x="399" y="681"/>
                    <a:pt x="385" y="615"/>
                    <a:pt x="414" y="568"/>
                  </a:cubicBezTo>
                  <a:cubicBezTo>
                    <a:pt x="433" y="538"/>
                    <a:pt x="460" y="507"/>
                    <a:pt x="477" y="488"/>
                  </a:cubicBezTo>
                  <a:cubicBezTo>
                    <a:pt x="531" y="437"/>
                    <a:pt x="565" y="364"/>
                    <a:pt x="565" y="283"/>
                  </a:cubicBezTo>
                  <a:cubicBezTo>
                    <a:pt x="565" y="127"/>
                    <a:pt x="439" y="0"/>
                    <a:pt x="282" y="0"/>
                  </a:cubicBezTo>
                  <a:close/>
                  <a:moveTo>
                    <a:pt x="388" y="410"/>
                  </a:moveTo>
                  <a:cubicBezTo>
                    <a:pt x="379" y="420"/>
                    <a:pt x="364" y="438"/>
                    <a:pt x="354" y="455"/>
                  </a:cubicBezTo>
                  <a:cubicBezTo>
                    <a:pt x="338" y="482"/>
                    <a:pt x="346" y="520"/>
                    <a:pt x="309" y="520"/>
                  </a:cubicBezTo>
                  <a:cubicBezTo>
                    <a:pt x="286" y="520"/>
                    <a:pt x="286" y="520"/>
                    <a:pt x="286" y="520"/>
                  </a:cubicBezTo>
                  <a:cubicBezTo>
                    <a:pt x="279" y="520"/>
                    <a:pt x="279" y="520"/>
                    <a:pt x="279" y="520"/>
                  </a:cubicBezTo>
                  <a:cubicBezTo>
                    <a:pt x="255" y="520"/>
                    <a:pt x="255" y="520"/>
                    <a:pt x="255" y="520"/>
                  </a:cubicBezTo>
                  <a:cubicBezTo>
                    <a:pt x="219" y="520"/>
                    <a:pt x="227" y="482"/>
                    <a:pt x="211" y="455"/>
                  </a:cubicBezTo>
                  <a:cubicBezTo>
                    <a:pt x="201" y="437"/>
                    <a:pt x="185" y="419"/>
                    <a:pt x="176" y="408"/>
                  </a:cubicBezTo>
                  <a:cubicBezTo>
                    <a:pt x="173" y="406"/>
                    <a:pt x="171" y="403"/>
                    <a:pt x="169" y="401"/>
                  </a:cubicBezTo>
                  <a:cubicBezTo>
                    <a:pt x="169" y="401"/>
                    <a:pt x="168" y="400"/>
                    <a:pt x="168" y="400"/>
                  </a:cubicBezTo>
                  <a:cubicBezTo>
                    <a:pt x="168" y="400"/>
                    <a:pt x="168" y="400"/>
                    <a:pt x="168" y="400"/>
                  </a:cubicBezTo>
                  <a:cubicBezTo>
                    <a:pt x="144" y="371"/>
                    <a:pt x="129" y="333"/>
                    <a:pt x="129" y="292"/>
                  </a:cubicBezTo>
                  <a:cubicBezTo>
                    <a:pt x="129" y="202"/>
                    <a:pt x="198" y="129"/>
                    <a:pt x="282" y="129"/>
                  </a:cubicBezTo>
                  <a:cubicBezTo>
                    <a:pt x="367" y="129"/>
                    <a:pt x="436" y="202"/>
                    <a:pt x="436" y="292"/>
                  </a:cubicBezTo>
                  <a:cubicBezTo>
                    <a:pt x="436" y="338"/>
                    <a:pt x="417" y="380"/>
                    <a:pt x="388" y="4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1" name="Freeform 21"/>
            <p:cNvSpPr/>
            <p:nvPr/>
          </p:nvSpPr>
          <p:spPr bwMode="auto">
            <a:xfrm>
              <a:off x="442" y="1625"/>
              <a:ext cx="449" cy="108"/>
            </a:xfrm>
            <a:custGeom>
              <a:avLst/>
              <a:gdLst>
                <a:gd name="T0" fmla="*/ 168 w 190"/>
                <a:gd name="T1" fmla="*/ 0 h 46"/>
                <a:gd name="T2" fmla="*/ 20 w 190"/>
                <a:gd name="T3" fmla="*/ 0 h 46"/>
                <a:gd name="T4" fmla="*/ 0 w 190"/>
                <a:gd name="T5" fmla="*/ 23 h 46"/>
                <a:gd name="T6" fmla="*/ 0 w 190"/>
                <a:gd name="T7" fmla="*/ 24 h 46"/>
                <a:gd name="T8" fmla="*/ 20 w 190"/>
                <a:gd name="T9" fmla="*/ 46 h 46"/>
                <a:gd name="T10" fmla="*/ 168 w 190"/>
                <a:gd name="T11" fmla="*/ 46 h 46"/>
                <a:gd name="T12" fmla="*/ 190 w 190"/>
                <a:gd name="T13" fmla="*/ 24 h 46"/>
                <a:gd name="T14" fmla="*/ 190 w 190"/>
                <a:gd name="T15" fmla="*/ 23 h 46"/>
                <a:gd name="T16" fmla="*/ 168 w 190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6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9" y="46"/>
                    <a:pt x="20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80" y="46"/>
                    <a:pt x="190" y="35"/>
                    <a:pt x="190" y="24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90" y="12"/>
                    <a:pt x="180" y="0"/>
                    <a:pt x="16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2" name="Freeform 22"/>
            <p:cNvSpPr/>
            <p:nvPr/>
          </p:nvSpPr>
          <p:spPr bwMode="auto">
            <a:xfrm>
              <a:off x="442" y="1752"/>
              <a:ext cx="449" cy="199"/>
            </a:xfrm>
            <a:custGeom>
              <a:avLst/>
              <a:gdLst>
                <a:gd name="T0" fmla="*/ 168 w 190"/>
                <a:gd name="T1" fmla="*/ 0 h 84"/>
                <a:gd name="T2" fmla="*/ 20 w 190"/>
                <a:gd name="T3" fmla="*/ 0 h 84"/>
                <a:gd name="T4" fmla="*/ 0 w 190"/>
                <a:gd name="T5" fmla="*/ 22 h 84"/>
                <a:gd name="T6" fmla="*/ 0 w 190"/>
                <a:gd name="T7" fmla="*/ 22 h 84"/>
                <a:gd name="T8" fmla="*/ 20 w 190"/>
                <a:gd name="T9" fmla="*/ 41 h 84"/>
                <a:gd name="T10" fmla="*/ 48 w 190"/>
                <a:gd name="T11" fmla="*/ 41 h 84"/>
                <a:gd name="T12" fmla="*/ 48 w 190"/>
                <a:gd name="T13" fmla="*/ 46 h 84"/>
                <a:gd name="T14" fmla="*/ 95 w 190"/>
                <a:gd name="T15" fmla="*/ 84 h 84"/>
                <a:gd name="T16" fmla="*/ 141 w 190"/>
                <a:gd name="T17" fmla="*/ 46 h 84"/>
                <a:gd name="T18" fmla="*/ 141 w 190"/>
                <a:gd name="T19" fmla="*/ 41 h 84"/>
                <a:gd name="T20" fmla="*/ 168 w 190"/>
                <a:gd name="T21" fmla="*/ 41 h 84"/>
                <a:gd name="T22" fmla="*/ 190 w 190"/>
                <a:gd name="T23" fmla="*/ 22 h 84"/>
                <a:gd name="T24" fmla="*/ 190 w 190"/>
                <a:gd name="T25" fmla="*/ 22 h 84"/>
                <a:gd name="T26" fmla="*/ 168 w 190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84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9" y="41"/>
                    <a:pt x="20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3"/>
                    <a:pt x="48" y="44"/>
                    <a:pt x="48" y="46"/>
                  </a:cubicBezTo>
                  <a:cubicBezTo>
                    <a:pt x="48" y="67"/>
                    <a:pt x="69" y="84"/>
                    <a:pt x="95" y="84"/>
                  </a:cubicBezTo>
                  <a:cubicBezTo>
                    <a:pt x="120" y="84"/>
                    <a:pt x="141" y="67"/>
                    <a:pt x="141" y="46"/>
                  </a:cubicBezTo>
                  <a:cubicBezTo>
                    <a:pt x="141" y="44"/>
                    <a:pt x="141" y="43"/>
                    <a:pt x="141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80" y="41"/>
                    <a:pt x="190" y="33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11"/>
                    <a:pt x="180" y="0"/>
                    <a:pt x="16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3" name="Freeform 23"/>
            <p:cNvSpPr>
              <a:spLocks noEditPoints="1"/>
            </p:cNvSpPr>
            <p:nvPr/>
          </p:nvSpPr>
          <p:spPr bwMode="auto">
            <a:xfrm>
              <a:off x="560" y="605"/>
              <a:ext cx="215" cy="276"/>
            </a:xfrm>
            <a:custGeom>
              <a:avLst/>
              <a:gdLst>
                <a:gd name="T0" fmla="*/ 88 w 91"/>
                <a:gd name="T1" fmla="*/ 0 h 117"/>
                <a:gd name="T2" fmla="*/ 3 w 91"/>
                <a:gd name="T3" fmla="*/ 0 h 117"/>
                <a:gd name="T4" fmla="*/ 0 w 91"/>
                <a:gd name="T5" fmla="*/ 3 h 117"/>
                <a:gd name="T6" fmla="*/ 0 w 91"/>
                <a:gd name="T7" fmla="*/ 114 h 117"/>
                <a:gd name="T8" fmla="*/ 3 w 91"/>
                <a:gd name="T9" fmla="*/ 116 h 117"/>
                <a:gd name="T10" fmla="*/ 43 w 91"/>
                <a:gd name="T11" fmla="*/ 92 h 117"/>
                <a:gd name="T12" fmla="*/ 48 w 91"/>
                <a:gd name="T13" fmla="*/ 92 h 117"/>
                <a:gd name="T14" fmla="*/ 88 w 91"/>
                <a:gd name="T15" fmla="*/ 116 h 117"/>
                <a:gd name="T16" fmla="*/ 91 w 91"/>
                <a:gd name="T17" fmla="*/ 114 h 117"/>
                <a:gd name="T18" fmla="*/ 91 w 91"/>
                <a:gd name="T19" fmla="*/ 3 h 117"/>
                <a:gd name="T20" fmla="*/ 88 w 91"/>
                <a:gd name="T21" fmla="*/ 0 h 117"/>
                <a:gd name="T22" fmla="*/ 65 w 91"/>
                <a:gd name="T23" fmla="*/ 49 h 117"/>
                <a:gd name="T24" fmla="*/ 62 w 91"/>
                <a:gd name="T25" fmla="*/ 53 h 117"/>
                <a:gd name="T26" fmla="*/ 50 w 91"/>
                <a:gd name="T27" fmla="*/ 53 h 117"/>
                <a:gd name="T28" fmla="*/ 50 w 91"/>
                <a:gd name="T29" fmla="*/ 64 h 117"/>
                <a:gd name="T30" fmla="*/ 47 w 91"/>
                <a:gd name="T31" fmla="*/ 67 h 117"/>
                <a:gd name="T32" fmla="*/ 44 w 91"/>
                <a:gd name="T33" fmla="*/ 67 h 117"/>
                <a:gd name="T34" fmla="*/ 41 w 91"/>
                <a:gd name="T35" fmla="*/ 64 h 117"/>
                <a:gd name="T36" fmla="*/ 41 w 91"/>
                <a:gd name="T37" fmla="*/ 53 h 117"/>
                <a:gd name="T38" fmla="*/ 29 w 91"/>
                <a:gd name="T39" fmla="*/ 53 h 117"/>
                <a:gd name="T40" fmla="*/ 26 w 91"/>
                <a:gd name="T41" fmla="*/ 49 h 117"/>
                <a:gd name="T42" fmla="*/ 26 w 91"/>
                <a:gd name="T43" fmla="*/ 46 h 117"/>
                <a:gd name="T44" fmla="*/ 29 w 91"/>
                <a:gd name="T45" fmla="*/ 43 h 117"/>
                <a:gd name="T46" fmla="*/ 41 w 91"/>
                <a:gd name="T47" fmla="*/ 43 h 117"/>
                <a:gd name="T48" fmla="*/ 41 w 91"/>
                <a:gd name="T49" fmla="*/ 31 h 117"/>
                <a:gd name="T50" fmla="*/ 44 w 91"/>
                <a:gd name="T51" fmla="*/ 28 h 117"/>
                <a:gd name="T52" fmla="*/ 47 w 91"/>
                <a:gd name="T53" fmla="*/ 28 h 117"/>
                <a:gd name="T54" fmla="*/ 50 w 91"/>
                <a:gd name="T55" fmla="*/ 31 h 117"/>
                <a:gd name="T56" fmla="*/ 50 w 91"/>
                <a:gd name="T57" fmla="*/ 43 h 117"/>
                <a:gd name="T58" fmla="*/ 62 w 91"/>
                <a:gd name="T59" fmla="*/ 43 h 117"/>
                <a:gd name="T60" fmla="*/ 65 w 91"/>
                <a:gd name="T61" fmla="*/ 46 h 117"/>
                <a:gd name="T62" fmla="*/ 65 w 91"/>
                <a:gd name="T63" fmla="*/ 4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17">
                  <a:moveTo>
                    <a:pt x="8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7"/>
                    <a:pt x="3" y="11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4" y="91"/>
                    <a:pt x="47" y="91"/>
                    <a:pt x="48" y="92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0" y="117"/>
                    <a:pt x="91" y="116"/>
                    <a:pt x="91" y="114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lose/>
                  <a:moveTo>
                    <a:pt x="65" y="49"/>
                  </a:moveTo>
                  <a:cubicBezTo>
                    <a:pt x="65" y="51"/>
                    <a:pt x="64" y="53"/>
                    <a:pt x="62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6"/>
                    <a:pt x="49" y="67"/>
                    <a:pt x="47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2" y="67"/>
                    <a:pt x="41" y="66"/>
                    <a:pt x="41" y="64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3"/>
                    <a:pt x="26" y="51"/>
                    <a:pt x="26" y="49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4"/>
                    <a:pt x="27" y="43"/>
                    <a:pt x="29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29"/>
                    <a:pt x="42" y="28"/>
                    <a:pt x="44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8"/>
                    <a:pt x="50" y="29"/>
                    <a:pt x="50" y="3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4" y="43"/>
                    <a:pt x="65" y="44"/>
                    <a:pt x="65" y="46"/>
                  </a:cubicBezTo>
                  <a:lnTo>
                    <a:pt x="65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4" name="Freeform 24"/>
            <p:cNvSpPr/>
            <p:nvPr/>
          </p:nvSpPr>
          <p:spPr bwMode="auto">
            <a:xfrm>
              <a:off x="621" y="543"/>
              <a:ext cx="215" cy="279"/>
            </a:xfrm>
            <a:custGeom>
              <a:avLst/>
              <a:gdLst>
                <a:gd name="T0" fmla="*/ 87 w 91"/>
                <a:gd name="T1" fmla="*/ 0 h 118"/>
                <a:gd name="T2" fmla="*/ 91 w 91"/>
                <a:gd name="T3" fmla="*/ 3 h 118"/>
                <a:gd name="T4" fmla="*/ 91 w 91"/>
                <a:gd name="T5" fmla="*/ 115 h 118"/>
                <a:gd name="T6" fmla="*/ 88 w 91"/>
                <a:gd name="T7" fmla="*/ 117 h 118"/>
                <a:gd name="T8" fmla="*/ 77 w 91"/>
                <a:gd name="T9" fmla="*/ 109 h 118"/>
                <a:gd name="T10" fmla="*/ 75 w 91"/>
                <a:gd name="T11" fmla="*/ 104 h 118"/>
                <a:gd name="T12" fmla="*/ 75 w 91"/>
                <a:gd name="T13" fmla="*/ 19 h 118"/>
                <a:gd name="T14" fmla="*/ 71 w 91"/>
                <a:gd name="T15" fmla="*/ 16 h 118"/>
                <a:gd name="T16" fmla="*/ 3 w 91"/>
                <a:gd name="T17" fmla="*/ 16 h 118"/>
                <a:gd name="T18" fmla="*/ 0 w 91"/>
                <a:gd name="T19" fmla="*/ 13 h 118"/>
                <a:gd name="T20" fmla="*/ 0 w 91"/>
                <a:gd name="T21" fmla="*/ 3 h 118"/>
                <a:gd name="T22" fmla="*/ 3 w 91"/>
                <a:gd name="T23" fmla="*/ 0 h 118"/>
                <a:gd name="T24" fmla="*/ 87 w 91"/>
                <a:gd name="T2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18">
                  <a:moveTo>
                    <a:pt x="87" y="0"/>
                  </a:moveTo>
                  <a:cubicBezTo>
                    <a:pt x="89" y="0"/>
                    <a:pt x="91" y="2"/>
                    <a:pt x="91" y="3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7"/>
                    <a:pt x="89" y="118"/>
                    <a:pt x="88" y="117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08"/>
                    <a:pt x="75" y="106"/>
                    <a:pt x="75" y="104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8"/>
                    <a:pt x="73" y="16"/>
                    <a:pt x="71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28"/>
          <p:cNvGrpSpPr/>
          <p:nvPr/>
        </p:nvGrpSpPr>
        <p:grpSpPr bwMode="auto">
          <a:xfrm>
            <a:off x="6012180" y="3039110"/>
            <a:ext cx="152400" cy="123825"/>
            <a:chOff x="0" y="0"/>
            <a:chExt cx="132" cy="109"/>
          </a:xfrm>
        </p:grpSpPr>
        <p:sp>
          <p:nvSpPr>
            <p:cNvPr id="20509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0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11" name="Freeform 31"/>
          <p:cNvSpPr>
            <a:spLocks noEditPoints="1"/>
          </p:cNvSpPr>
          <p:nvPr/>
        </p:nvSpPr>
        <p:spPr bwMode="auto">
          <a:xfrm>
            <a:off x="1107758" y="1242695"/>
            <a:ext cx="149225" cy="127000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32"/>
          <p:cNvGrpSpPr/>
          <p:nvPr/>
        </p:nvGrpSpPr>
        <p:grpSpPr bwMode="auto">
          <a:xfrm>
            <a:off x="1256983" y="3499168"/>
            <a:ext cx="133350" cy="107950"/>
            <a:chOff x="0" y="0"/>
            <a:chExt cx="116" cy="94"/>
          </a:xfrm>
        </p:grpSpPr>
        <p:sp>
          <p:nvSpPr>
            <p:cNvPr id="20513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4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35"/>
          <p:cNvGrpSpPr/>
          <p:nvPr/>
        </p:nvGrpSpPr>
        <p:grpSpPr bwMode="auto">
          <a:xfrm>
            <a:off x="1763713" y="2414588"/>
            <a:ext cx="209550" cy="260350"/>
            <a:chOff x="0" y="0"/>
            <a:chExt cx="156" cy="194"/>
          </a:xfrm>
        </p:grpSpPr>
        <p:sp>
          <p:nvSpPr>
            <p:cNvPr id="20516" name="Freeform 36"/>
            <p:cNvSpPr/>
            <p:nvPr/>
          </p:nvSpPr>
          <p:spPr bwMode="auto">
            <a:xfrm>
              <a:off x="0" y="69"/>
              <a:ext cx="156" cy="125"/>
            </a:xfrm>
            <a:custGeom>
              <a:avLst/>
              <a:gdLst>
                <a:gd name="T0" fmla="*/ 66 w 66"/>
                <a:gd name="T1" fmla="*/ 9 h 53"/>
                <a:gd name="T2" fmla="*/ 45 w 66"/>
                <a:gd name="T3" fmla="*/ 48 h 53"/>
                <a:gd name="T4" fmla="*/ 33 w 66"/>
                <a:gd name="T5" fmla="*/ 53 h 53"/>
                <a:gd name="T6" fmla="*/ 27 w 66"/>
                <a:gd name="T7" fmla="*/ 52 h 53"/>
                <a:gd name="T8" fmla="*/ 3 w 66"/>
                <a:gd name="T9" fmla="*/ 23 h 53"/>
                <a:gd name="T10" fmla="*/ 3 w 66"/>
                <a:gd name="T11" fmla="*/ 22 h 53"/>
                <a:gd name="T12" fmla="*/ 0 w 66"/>
                <a:gd name="T13" fmla="*/ 9 h 53"/>
                <a:gd name="T14" fmla="*/ 1 w 66"/>
                <a:gd name="T15" fmla="*/ 1 h 53"/>
                <a:gd name="T16" fmla="*/ 1 w 66"/>
                <a:gd name="T17" fmla="*/ 1 h 53"/>
                <a:gd name="T18" fmla="*/ 1 w 66"/>
                <a:gd name="T19" fmla="*/ 1 h 53"/>
                <a:gd name="T20" fmla="*/ 2 w 66"/>
                <a:gd name="T21" fmla="*/ 0 h 53"/>
                <a:gd name="T22" fmla="*/ 3 w 66"/>
                <a:gd name="T23" fmla="*/ 1 h 53"/>
                <a:gd name="T24" fmla="*/ 3 w 66"/>
                <a:gd name="T25" fmla="*/ 1 h 53"/>
                <a:gd name="T26" fmla="*/ 30 w 66"/>
                <a:gd name="T27" fmla="*/ 42 h 53"/>
                <a:gd name="T28" fmla="*/ 33 w 66"/>
                <a:gd name="T29" fmla="*/ 43 h 53"/>
                <a:gd name="T30" fmla="*/ 41 w 66"/>
                <a:gd name="T31" fmla="*/ 40 h 53"/>
                <a:gd name="T32" fmla="*/ 56 w 66"/>
                <a:gd name="T33" fmla="*/ 20 h 53"/>
                <a:gd name="T34" fmla="*/ 62 w 66"/>
                <a:gd name="T35" fmla="*/ 1 h 53"/>
                <a:gd name="T36" fmla="*/ 62 w 66"/>
                <a:gd name="T37" fmla="*/ 1 h 53"/>
                <a:gd name="T38" fmla="*/ 62 w 66"/>
                <a:gd name="T39" fmla="*/ 1 h 53"/>
                <a:gd name="T40" fmla="*/ 64 w 66"/>
                <a:gd name="T41" fmla="*/ 0 h 53"/>
                <a:gd name="T42" fmla="*/ 65 w 66"/>
                <a:gd name="T43" fmla="*/ 0 h 53"/>
                <a:gd name="T44" fmla="*/ 65 w 66"/>
                <a:gd name="T45" fmla="*/ 1 h 53"/>
                <a:gd name="T46" fmla="*/ 66 w 66"/>
                <a:gd name="T4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53">
                  <a:moveTo>
                    <a:pt x="66" y="9"/>
                  </a:moveTo>
                  <a:cubicBezTo>
                    <a:pt x="66" y="21"/>
                    <a:pt x="56" y="40"/>
                    <a:pt x="45" y="48"/>
                  </a:cubicBezTo>
                  <a:cubicBezTo>
                    <a:pt x="41" y="51"/>
                    <a:pt x="37" y="53"/>
                    <a:pt x="33" y="53"/>
                  </a:cubicBezTo>
                  <a:cubicBezTo>
                    <a:pt x="31" y="53"/>
                    <a:pt x="29" y="52"/>
                    <a:pt x="27" y="52"/>
                  </a:cubicBezTo>
                  <a:cubicBezTo>
                    <a:pt x="17" y="48"/>
                    <a:pt x="8" y="36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1" y="18"/>
                    <a:pt x="0" y="13"/>
                    <a:pt x="0" y="9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17"/>
                    <a:pt x="17" y="40"/>
                    <a:pt x="30" y="42"/>
                  </a:cubicBezTo>
                  <a:cubicBezTo>
                    <a:pt x="31" y="43"/>
                    <a:pt x="32" y="43"/>
                    <a:pt x="33" y="43"/>
                  </a:cubicBezTo>
                  <a:cubicBezTo>
                    <a:pt x="36" y="43"/>
                    <a:pt x="38" y="42"/>
                    <a:pt x="41" y="40"/>
                  </a:cubicBezTo>
                  <a:cubicBezTo>
                    <a:pt x="47" y="36"/>
                    <a:pt x="52" y="29"/>
                    <a:pt x="56" y="20"/>
                  </a:cubicBezTo>
                  <a:cubicBezTo>
                    <a:pt x="59" y="14"/>
                    <a:pt x="61" y="7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3" y="0"/>
                    <a:pt x="64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3"/>
                    <a:pt x="66" y="6"/>
                    <a:pt x="6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7" name="Freeform 37"/>
            <p:cNvSpPr>
              <a:spLocks noEditPoints="1"/>
            </p:cNvSpPr>
            <p:nvPr/>
          </p:nvSpPr>
          <p:spPr bwMode="auto">
            <a:xfrm>
              <a:off x="19" y="0"/>
              <a:ext cx="116" cy="151"/>
            </a:xfrm>
            <a:custGeom>
              <a:avLst/>
              <a:gdLst>
                <a:gd name="T0" fmla="*/ 48 w 49"/>
                <a:gd name="T1" fmla="*/ 17 h 64"/>
                <a:gd name="T2" fmla="*/ 25 w 49"/>
                <a:gd name="T3" fmla="*/ 0 h 64"/>
                <a:gd name="T4" fmla="*/ 3 w 49"/>
                <a:gd name="T5" fmla="*/ 12 h 64"/>
                <a:gd name="T6" fmla="*/ 1 w 49"/>
                <a:gd name="T7" fmla="*/ 17 h 64"/>
                <a:gd name="T8" fmla="*/ 0 w 49"/>
                <a:gd name="T9" fmla="*/ 24 h 64"/>
                <a:gd name="T10" fmla="*/ 25 w 49"/>
                <a:gd name="T11" fmla="*/ 64 h 64"/>
                <a:gd name="T12" fmla="*/ 30 w 49"/>
                <a:gd name="T13" fmla="*/ 63 h 64"/>
                <a:gd name="T14" fmla="*/ 43 w 49"/>
                <a:gd name="T15" fmla="*/ 48 h 64"/>
                <a:gd name="T16" fmla="*/ 47 w 49"/>
                <a:gd name="T17" fmla="*/ 38 h 64"/>
                <a:gd name="T18" fmla="*/ 47 w 49"/>
                <a:gd name="T19" fmla="*/ 38 h 64"/>
                <a:gd name="T20" fmla="*/ 49 w 49"/>
                <a:gd name="T21" fmla="*/ 24 h 64"/>
                <a:gd name="T22" fmla="*/ 48 w 49"/>
                <a:gd name="T23" fmla="*/ 17 h 64"/>
                <a:gd name="T24" fmla="*/ 25 w 49"/>
                <a:gd name="T25" fmla="*/ 32 h 64"/>
                <a:gd name="T26" fmla="*/ 24 w 49"/>
                <a:gd name="T27" fmla="*/ 32 h 64"/>
                <a:gd name="T28" fmla="*/ 16 w 49"/>
                <a:gd name="T29" fmla="*/ 24 h 64"/>
                <a:gd name="T30" fmla="*/ 16 w 49"/>
                <a:gd name="T31" fmla="*/ 23 h 64"/>
                <a:gd name="T32" fmla="*/ 25 w 49"/>
                <a:gd name="T33" fmla="*/ 15 h 64"/>
                <a:gd name="T34" fmla="*/ 33 w 49"/>
                <a:gd name="T35" fmla="*/ 23 h 64"/>
                <a:gd name="T36" fmla="*/ 25 w 49"/>
                <a:gd name="T3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64">
                  <a:moveTo>
                    <a:pt x="48" y="17"/>
                  </a:moveTo>
                  <a:cubicBezTo>
                    <a:pt x="45" y="7"/>
                    <a:pt x="36" y="0"/>
                    <a:pt x="25" y="0"/>
                  </a:cubicBezTo>
                  <a:cubicBezTo>
                    <a:pt x="16" y="0"/>
                    <a:pt x="8" y="5"/>
                    <a:pt x="3" y="12"/>
                  </a:cubicBezTo>
                  <a:cubicBezTo>
                    <a:pt x="3" y="14"/>
                    <a:pt x="2" y="15"/>
                    <a:pt x="1" y="17"/>
                  </a:cubicBezTo>
                  <a:cubicBezTo>
                    <a:pt x="1" y="19"/>
                    <a:pt x="0" y="22"/>
                    <a:pt x="0" y="24"/>
                  </a:cubicBezTo>
                  <a:cubicBezTo>
                    <a:pt x="0" y="38"/>
                    <a:pt x="11" y="64"/>
                    <a:pt x="25" y="64"/>
                  </a:cubicBezTo>
                  <a:cubicBezTo>
                    <a:pt x="27" y="64"/>
                    <a:pt x="29" y="64"/>
                    <a:pt x="30" y="63"/>
                  </a:cubicBezTo>
                  <a:cubicBezTo>
                    <a:pt x="35" y="60"/>
                    <a:pt x="40" y="55"/>
                    <a:pt x="43" y="48"/>
                  </a:cubicBezTo>
                  <a:cubicBezTo>
                    <a:pt x="44" y="45"/>
                    <a:pt x="46" y="42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3"/>
                    <a:pt x="49" y="28"/>
                    <a:pt x="49" y="24"/>
                  </a:cubicBezTo>
                  <a:cubicBezTo>
                    <a:pt x="49" y="22"/>
                    <a:pt x="49" y="19"/>
                    <a:pt x="48" y="17"/>
                  </a:cubicBezTo>
                  <a:close/>
                  <a:moveTo>
                    <a:pt x="25" y="32"/>
                  </a:moveTo>
                  <a:cubicBezTo>
                    <a:pt x="25" y="32"/>
                    <a:pt x="24" y="32"/>
                    <a:pt x="24" y="32"/>
                  </a:cubicBezTo>
                  <a:cubicBezTo>
                    <a:pt x="20" y="31"/>
                    <a:pt x="17" y="28"/>
                    <a:pt x="16" y="24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19"/>
                    <a:pt x="20" y="15"/>
                    <a:pt x="25" y="15"/>
                  </a:cubicBezTo>
                  <a:cubicBezTo>
                    <a:pt x="30" y="15"/>
                    <a:pt x="33" y="19"/>
                    <a:pt x="33" y="23"/>
                  </a:cubicBezTo>
                  <a:cubicBezTo>
                    <a:pt x="33" y="28"/>
                    <a:pt x="30" y="32"/>
                    <a:pt x="25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38"/>
          <p:cNvGrpSpPr/>
          <p:nvPr/>
        </p:nvGrpSpPr>
        <p:grpSpPr bwMode="auto">
          <a:xfrm>
            <a:off x="2878138" y="2989263"/>
            <a:ext cx="241300" cy="320675"/>
            <a:chOff x="0" y="0"/>
            <a:chExt cx="201" cy="269"/>
          </a:xfrm>
        </p:grpSpPr>
        <p:sp>
          <p:nvSpPr>
            <p:cNvPr id="20519" name="Freeform 39"/>
            <p:cNvSpPr/>
            <p:nvPr/>
          </p:nvSpPr>
          <p:spPr bwMode="auto">
            <a:xfrm>
              <a:off x="75" y="0"/>
              <a:ext cx="52" cy="30"/>
            </a:xfrm>
            <a:custGeom>
              <a:avLst/>
              <a:gdLst>
                <a:gd name="T0" fmla="*/ 20 w 22"/>
                <a:gd name="T1" fmla="*/ 7 h 13"/>
                <a:gd name="T2" fmla="*/ 22 w 22"/>
                <a:gd name="T3" fmla="*/ 12 h 13"/>
                <a:gd name="T4" fmla="*/ 17 w 22"/>
                <a:gd name="T5" fmla="*/ 12 h 13"/>
                <a:gd name="T6" fmla="*/ 11 w 22"/>
                <a:gd name="T7" fmla="*/ 12 h 13"/>
                <a:gd name="T8" fmla="*/ 4 w 22"/>
                <a:gd name="T9" fmla="*/ 12 h 13"/>
                <a:gd name="T10" fmla="*/ 0 w 22"/>
                <a:gd name="T11" fmla="*/ 12 h 13"/>
                <a:gd name="T12" fmla="*/ 1 w 22"/>
                <a:gd name="T13" fmla="*/ 7 h 13"/>
                <a:gd name="T14" fmla="*/ 11 w 22"/>
                <a:gd name="T15" fmla="*/ 0 h 13"/>
                <a:gd name="T16" fmla="*/ 20 w 22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">
                  <a:moveTo>
                    <a:pt x="20" y="7"/>
                  </a:moveTo>
                  <a:cubicBezTo>
                    <a:pt x="21" y="9"/>
                    <a:pt x="22" y="12"/>
                    <a:pt x="22" y="12"/>
                  </a:cubicBezTo>
                  <a:cubicBezTo>
                    <a:pt x="22" y="13"/>
                    <a:pt x="20" y="13"/>
                    <a:pt x="17" y="12"/>
                  </a:cubicBezTo>
                  <a:cubicBezTo>
                    <a:pt x="17" y="12"/>
                    <a:pt x="15" y="12"/>
                    <a:pt x="11" y="12"/>
                  </a:cubicBezTo>
                  <a:cubicBezTo>
                    <a:pt x="6" y="12"/>
                    <a:pt x="4" y="12"/>
                    <a:pt x="4" y="12"/>
                  </a:cubicBezTo>
                  <a:cubicBezTo>
                    <a:pt x="2" y="13"/>
                    <a:pt x="0" y="13"/>
                    <a:pt x="0" y="12"/>
                  </a:cubicBezTo>
                  <a:cubicBezTo>
                    <a:pt x="0" y="12"/>
                    <a:pt x="0" y="9"/>
                    <a:pt x="1" y="7"/>
                  </a:cubicBezTo>
                  <a:cubicBezTo>
                    <a:pt x="1" y="7"/>
                    <a:pt x="5" y="0"/>
                    <a:pt x="11" y="0"/>
                  </a:cubicBezTo>
                  <a:cubicBezTo>
                    <a:pt x="17" y="0"/>
                    <a:pt x="20" y="7"/>
                    <a:pt x="2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0" name="Freeform 40"/>
            <p:cNvSpPr/>
            <p:nvPr/>
          </p:nvSpPr>
          <p:spPr bwMode="auto">
            <a:xfrm>
              <a:off x="64" y="241"/>
              <a:ext cx="75" cy="28"/>
            </a:xfrm>
            <a:custGeom>
              <a:avLst/>
              <a:gdLst>
                <a:gd name="T0" fmla="*/ 29 w 32"/>
                <a:gd name="T1" fmla="*/ 1 h 12"/>
                <a:gd name="T2" fmla="*/ 30 w 32"/>
                <a:gd name="T3" fmla="*/ 3 h 12"/>
                <a:gd name="T4" fmla="*/ 16 w 32"/>
                <a:gd name="T5" fmla="*/ 12 h 12"/>
                <a:gd name="T6" fmla="*/ 1 w 32"/>
                <a:gd name="T7" fmla="*/ 3 h 12"/>
                <a:gd name="T8" fmla="*/ 3 w 32"/>
                <a:gd name="T9" fmla="*/ 1 h 12"/>
                <a:gd name="T10" fmla="*/ 11 w 32"/>
                <a:gd name="T11" fmla="*/ 2 h 12"/>
                <a:gd name="T12" fmla="*/ 20 w 32"/>
                <a:gd name="T13" fmla="*/ 2 h 12"/>
                <a:gd name="T14" fmla="*/ 29 w 32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29" y="1"/>
                  </a:moveTo>
                  <a:cubicBezTo>
                    <a:pt x="31" y="0"/>
                    <a:pt x="32" y="1"/>
                    <a:pt x="30" y="3"/>
                  </a:cubicBezTo>
                  <a:cubicBezTo>
                    <a:pt x="30" y="3"/>
                    <a:pt x="24" y="12"/>
                    <a:pt x="16" y="12"/>
                  </a:cubicBezTo>
                  <a:cubicBezTo>
                    <a:pt x="8" y="12"/>
                    <a:pt x="1" y="3"/>
                    <a:pt x="1" y="3"/>
                  </a:cubicBezTo>
                  <a:cubicBezTo>
                    <a:pt x="0" y="1"/>
                    <a:pt x="0" y="0"/>
                    <a:pt x="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2"/>
                    <a:pt x="18" y="2"/>
                    <a:pt x="20" y="2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1" name="Freeform 41"/>
            <p:cNvSpPr/>
            <p:nvPr/>
          </p:nvSpPr>
          <p:spPr bwMode="auto">
            <a:xfrm>
              <a:off x="0" y="42"/>
              <a:ext cx="201" cy="189"/>
            </a:xfrm>
            <a:custGeom>
              <a:avLst/>
              <a:gdLst>
                <a:gd name="T0" fmla="*/ 85 w 85"/>
                <a:gd name="T1" fmla="*/ 63 h 80"/>
                <a:gd name="T2" fmla="*/ 85 w 85"/>
                <a:gd name="T3" fmla="*/ 63 h 80"/>
                <a:gd name="T4" fmla="*/ 77 w 85"/>
                <a:gd name="T5" fmla="*/ 37 h 80"/>
                <a:gd name="T6" fmla="*/ 76 w 85"/>
                <a:gd name="T7" fmla="*/ 34 h 80"/>
                <a:gd name="T8" fmla="*/ 76 w 85"/>
                <a:gd name="T9" fmla="*/ 33 h 80"/>
                <a:gd name="T10" fmla="*/ 76 w 85"/>
                <a:gd name="T11" fmla="*/ 32 h 80"/>
                <a:gd name="T12" fmla="*/ 75 w 85"/>
                <a:gd name="T13" fmla="*/ 31 h 80"/>
                <a:gd name="T14" fmla="*/ 75 w 85"/>
                <a:gd name="T15" fmla="*/ 30 h 80"/>
                <a:gd name="T16" fmla="*/ 74 w 85"/>
                <a:gd name="T17" fmla="*/ 28 h 80"/>
                <a:gd name="T18" fmla="*/ 74 w 85"/>
                <a:gd name="T19" fmla="*/ 28 h 80"/>
                <a:gd name="T20" fmla="*/ 74 w 85"/>
                <a:gd name="T21" fmla="*/ 27 h 80"/>
                <a:gd name="T22" fmla="*/ 43 w 85"/>
                <a:gd name="T23" fmla="*/ 0 h 80"/>
                <a:gd name="T24" fmla="*/ 11 w 85"/>
                <a:gd name="T25" fmla="*/ 27 h 80"/>
                <a:gd name="T26" fmla="*/ 11 w 85"/>
                <a:gd name="T27" fmla="*/ 28 h 80"/>
                <a:gd name="T28" fmla="*/ 11 w 85"/>
                <a:gd name="T29" fmla="*/ 28 h 80"/>
                <a:gd name="T30" fmla="*/ 10 w 85"/>
                <a:gd name="T31" fmla="*/ 30 h 80"/>
                <a:gd name="T32" fmla="*/ 10 w 85"/>
                <a:gd name="T33" fmla="*/ 31 h 80"/>
                <a:gd name="T34" fmla="*/ 10 w 85"/>
                <a:gd name="T35" fmla="*/ 32 h 80"/>
                <a:gd name="T36" fmla="*/ 9 w 85"/>
                <a:gd name="T37" fmla="*/ 33 h 80"/>
                <a:gd name="T38" fmla="*/ 9 w 85"/>
                <a:gd name="T39" fmla="*/ 34 h 80"/>
                <a:gd name="T40" fmla="*/ 8 w 85"/>
                <a:gd name="T41" fmla="*/ 37 h 80"/>
                <a:gd name="T42" fmla="*/ 1 w 85"/>
                <a:gd name="T43" fmla="*/ 63 h 80"/>
                <a:gd name="T44" fmla="*/ 1 w 85"/>
                <a:gd name="T45" fmla="*/ 63 h 80"/>
                <a:gd name="T46" fmla="*/ 3 w 85"/>
                <a:gd name="T47" fmla="*/ 69 h 80"/>
                <a:gd name="T48" fmla="*/ 4 w 85"/>
                <a:gd name="T49" fmla="*/ 69 h 80"/>
                <a:gd name="T50" fmla="*/ 5 w 85"/>
                <a:gd name="T51" fmla="*/ 70 h 80"/>
                <a:gd name="T52" fmla="*/ 12 w 85"/>
                <a:gd name="T53" fmla="*/ 73 h 80"/>
                <a:gd name="T54" fmla="*/ 16 w 85"/>
                <a:gd name="T55" fmla="*/ 75 h 80"/>
                <a:gd name="T56" fmla="*/ 24 w 85"/>
                <a:gd name="T57" fmla="*/ 77 h 80"/>
                <a:gd name="T58" fmla="*/ 25 w 85"/>
                <a:gd name="T59" fmla="*/ 77 h 80"/>
                <a:gd name="T60" fmla="*/ 27 w 85"/>
                <a:gd name="T61" fmla="*/ 78 h 80"/>
                <a:gd name="T62" fmla="*/ 43 w 85"/>
                <a:gd name="T63" fmla="*/ 80 h 80"/>
                <a:gd name="T64" fmla="*/ 58 w 85"/>
                <a:gd name="T65" fmla="*/ 78 h 80"/>
                <a:gd name="T66" fmla="*/ 60 w 85"/>
                <a:gd name="T67" fmla="*/ 77 h 80"/>
                <a:gd name="T68" fmla="*/ 61 w 85"/>
                <a:gd name="T69" fmla="*/ 77 h 80"/>
                <a:gd name="T70" fmla="*/ 74 w 85"/>
                <a:gd name="T71" fmla="*/ 73 h 80"/>
                <a:gd name="T72" fmla="*/ 78 w 85"/>
                <a:gd name="T73" fmla="*/ 71 h 80"/>
                <a:gd name="T74" fmla="*/ 79 w 85"/>
                <a:gd name="T75" fmla="*/ 70 h 80"/>
                <a:gd name="T76" fmla="*/ 82 w 85"/>
                <a:gd name="T77" fmla="*/ 69 h 80"/>
                <a:gd name="T78" fmla="*/ 82 w 85"/>
                <a:gd name="T79" fmla="*/ 69 h 80"/>
                <a:gd name="T80" fmla="*/ 83 w 85"/>
                <a:gd name="T81" fmla="*/ 69 h 80"/>
                <a:gd name="T82" fmla="*/ 85 w 85"/>
                <a:gd name="T83" fmla="*/ 6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5" h="80">
                  <a:moveTo>
                    <a:pt x="85" y="63"/>
                  </a:moveTo>
                  <a:cubicBezTo>
                    <a:pt x="85" y="63"/>
                    <a:pt x="85" y="63"/>
                    <a:pt x="85" y="63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6"/>
                    <a:pt x="76" y="35"/>
                    <a:pt x="76" y="34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2"/>
                    <a:pt x="76" y="32"/>
                  </a:cubicBezTo>
                  <a:cubicBezTo>
                    <a:pt x="76" y="32"/>
                    <a:pt x="75" y="32"/>
                    <a:pt x="75" y="31"/>
                  </a:cubicBezTo>
                  <a:cubicBezTo>
                    <a:pt x="75" y="31"/>
                    <a:pt x="75" y="30"/>
                    <a:pt x="75" y="30"/>
                  </a:cubicBezTo>
                  <a:cubicBezTo>
                    <a:pt x="75" y="30"/>
                    <a:pt x="75" y="29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28"/>
                    <a:pt x="74" y="27"/>
                    <a:pt x="74" y="27"/>
                  </a:cubicBezTo>
                  <a:cubicBezTo>
                    <a:pt x="69" y="12"/>
                    <a:pt x="63" y="0"/>
                    <a:pt x="43" y="0"/>
                  </a:cubicBezTo>
                  <a:cubicBezTo>
                    <a:pt x="23" y="0"/>
                    <a:pt x="17" y="12"/>
                    <a:pt x="11" y="27"/>
                  </a:cubicBezTo>
                  <a:cubicBezTo>
                    <a:pt x="11" y="27"/>
                    <a:pt x="11" y="27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0" y="30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9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5"/>
                    <a:pt x="1" y="68"/>
                    <a:pt x="3" y="69"/>
                  </a:cubicBezTo>
                  <a:cubicBezTo>
                    <a:pt x="3" y="69"/>
                    <a:pt x="3" y="69"/>
                    <a:pt x="4" y="69"/>
                  </a:cubicBezTo>
                  <a:cubicBezTo>
                    <a:pt x="4" y="69"/>
                    <a:pt x="5" y="70"/>
                    <a:pt x="5" y="70"/>
                  </a:cubicBezTo>
                  <a:cubicBezTo>
                    <a:pt x="7" y="71"/>
                    <a:pt x="9" y="72"/>
                    <a:pt x="12" y="73"/>
                  </a:cubicBezTo>
                  <a:cubicBezTo>
                    <a:pt x="13" y="74"/>
                    <a:pt x="14" y="74"/>
                    <a:pt x="16" y="75"/>
                  </a:cubicBezTo>
                  <a:cubicBezTo>
                    <a:pt x="18" y="75"/>
                    <a:pt x="21" y="76"/>
                    <a:pt x="24" y="77"/>
                  </a:cubicBezTo>
                  <a:cubicBezTo>
                    <a:pt x="24" y="77"/>
                    <a:pt x="25" y="77"/>
                    <a:pt x="25" y="77"/>
                  </a:cubicBezTo>
                  <a:cubicBezTo>
                    <a:pt x="26" y="78"/>
                    <a:pt x="27" y="78"/>
                    <a:pt x="27" y="78"/>
                  </a:cubicBezTo>
                  <a:cubicBezTo>
                    <a:pt x="32" y="79"/>
                    <a:pt x="37" y="80"/>
                    <a:pt x="43" y="80"/>
                  </a:cubicBezTo>
                  <a:cubicBezTo>
                    <a:pt x="48" y="80"/>
                    <a:pt x="53" y="79"/>
                    <a:pt x="58" y="78"/>
                  </a:cubicBezTo>
                  <a:cubicBezTo>
                    <a:pt x="59" y="78"/>
                    <a:pt x="59" y="78"/>
                    <a:pt x="60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6" y="76"/>
                    <a:pt x="71" y="74"/>
                    <a:pt x="74" y="73"/>
                  </a:cubicBezTo>
                  <a:cubicBezTo>
                    <a:pt x="76" y="72"/>
                    <a:pt x="77" y="71"/>
                    <a:pt x="78" y="71"/>
                  </a:cubicBezTo>
                  <a:cubicBezTo>
                    <a:pt x="79" y="71"/>
                    <a:pt x="79" y="71"/>
                    <a:pt x="79" y="70"/>
                  </a:cubicBezTo>
                  <a:cubicBezTo>
                    <a:pt x="81" y="70"/>
                    <a:pt x="82" y="69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2" y="69"/>
                    <a:pt x="83" y="69"/>
                  </a:cubicBezTo>
                  <a:cubicBezTo>
                    <a:pt x="84" y="68"/>
                    <a:pt x="85" y="65"/>
                    <a:pt x="85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22" name="Rectangle 42"/>
          <p:cNvSpPr>
            <a:spLocks noChangeArrowheads="1"/>
          </p:cNvSpPr>
          <p:nvPr/>
        </p:nvSpPr>
        <p:spPr bwMode="auto">
          <a:xfrm>
            <a:off x="1390650" y="1346200"/>
            <a:ext cx="2025015" cy="31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>
              <a:lnSpc>
                <a:spcPct val="130000"/>
              </a:lnSpc>
              <a:buNone/>
            </a:pPr>
            <a:r>
              <a:rPr lang="zh-CN" altLang="en-US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训练数据的导入</a:t>
            </a:r>
            <a:endParaRPr lang="zh-CN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25" name="Rectangle 45"/>
          <p:cNvSpPr>
            <a:spLocks noChangeArrowheads="1"/>
          </p:cNvSpPr>
          <p:nvPr/>
        </p:nvSpPr>
        <p:spPr bwMode="auto">
          <a:xfrm>
            <a:off x="6174105" y="3404870"/>
            <a:ext cx="1408430" cy="31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>
              <a:lnSpc>
                <a:spcPct val="130000"/>
              </a:lnSpc>
              <a:buNone/>
            </a:pPr>
            <a:r>
              <a:rPr lang="zh-CN" altLang="en-US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测试训练结果</a:t>
            </a:r>
            <a:endParaRPr lang="zh-CN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58817" y="358586"/>
            <a:ext cx="22263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Rectangle 20"/>
          <p:cNvSpPr>
            <a:spLocks noChangeArrowheads="1"/>
          </p:cNvSpPr>
          <p:nvPr/>
        </p:nvSpPr>
        <p:spPr bwMode="auto">
          <a:xfrm>
            <a:off x="3671570" y="685800"/>
            <a:ext cx="1823085" cy="13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Innovation Points</a:t>
            </a:r>
            <a:endParaRPr lang="en-US" altLang="zh-CN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1555115" y="3650615"/>
            <a:ext cx="1696085" cy="31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>
              <a:lnSpc>
                <a:spcPct val="130000"/>
              </a:lnSpc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CNN</a:t>
            </a: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模型</a:t>
            </a: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Rectangle 42"/>
          <p:cNvSpPr>
            <a:spLocks noChangeArrowheads="1"/>
          </p:cNvSpPr>
          <p:nvPr/>
        </p:nvSpPr>
        <p:spPr bwMode="auto">
          <a:xfrm>
            <a:off x="5932488" y="1634173"/>
            <a:ext cx="1728787" cy="31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indent="0">
              <a:lnSpc>
                <a:spcPct val="130000"/>
              </a:lnSpc>
              <a:buNone/>
            </a:pPr>
            <a:r>
              <a:rPr lang="zh-CN" altLang="en-US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训练模型</a:t>
            </a:r>
            <a:endParaRPr lang="zh-CN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85" name="Oval 165"/>
          <p:cNvSpPr>
            <a:spLocks noChangeArrowheads="1"/>
          </p:cNvSpPr>
          <p:nvPr/>
        </p:nvSpPr>
        <p:spPr bwMode="auto">
          <a:xfrm>
            <a:off x="5407660" y="1398270"/>
            <a:ext cx="330835" cy="36131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86" name="Freeform 166"/>
          <p:cNvSpPr>
            <a:spLocks noEditPoints="1"/>
          </p:cNvSpPr>
          <p:nvPr/>
        </p:nvSpPr>
        <p:spPr bwMode="auto">
          <a:xfrm>
            <a:off x="5494655" y="1490345"/>
            <a:ext cx="162560" cy="176530"/>
          </a:xfrm>
          <a:custGeom>
            <a:avLst/>
            <a:gdLst>
              <a:gd name="T0" fmla="*/ 82 w 82"/>
              <a:gd name="T1" fmla="*/ 41 h 82"/>
              <a:gd name="T2" fmla="*/ 0 w 82"/>
              <a:gd name="T3" fmla="*/ 41 h 82"/>
              <a:gd name="T4" fmla="*/ 63 w 82"/>
              <a:gd name="T5" fmla="*/ 43 h 82"/>
              <a:gd name="T6" fmla="*/ 67 w 82"/>
              <a:gd name="T7" fmla="*/ 35 h 82"/>
              <a:gd name="T8" fmla="*/ 74 w 82"/>
              <a:gd name="T9" fmla="*/ 39 h 82"/>
              <a:gd name="T10" fmla="*/ 76 w 82"/>
              <a:gd name="T11" fmla="*/ 33 h 82"/>
              <a:gd name="T12" fmla="*/ 76 w 82"/>
              <a:gd name="T13" fmla="*/ 41 h 82"/>
              <a:gd name="T14" fmla="*/ 76 w 82"/>
              <a:gd name="T15" fmla="*/ 44 h 82"/>
              <a:gd name="T16" fmla="*/ 76 w 82"/>
              <a:gd name="T17" fmla="*/ 46 h 82"/>
              <a:gd name="T18" fmla="*/ 75 w 82"/>
              <a:gd name="T19" fmla="*/ 46 h 82"/>
              <a:gd name="T20" fmla="*/ 72 w 82"/>
              <a:gd name="T21" fmla="*/ 44 h 82"/>
              <a:gd name="T22" fmla="*/ 72 w 82"/>
              <a:gd name="T23" fmla="*/ 47 h 82"/>
              <a:gd name="T24" fmla="*/ 75 w 82"/>
              <a:gd name="T25" fmla="*/ 49 h 82"/>
              <a:gd name="T26" fmla="*/ 41 w 82"/>
              <a:gd name="T27" fmla="*/ 76 h 82"/>
              <a:gd name="T28" fmla="*/ 41 w 82"/>
              <a:gd name="T29" fmla="*/ 5 h 82"/>
              <a:gd name="T30" fmla="*/ 52 w 82"/>
              <a:gd name="T31" fmla="*/ 8 h 82"/>
              <a:gd name="T32" fmla="*/ 37 w 82"/>
              <a:gd name="T33" fmla="*/ 15 h 82"/>
              <a:gd name="T34" fmla="*/ 30 w 82"/>
              <a:gd name="T35" fmla="*/ 17 h 82"/>
              <a:gd name="T36" fmla="*/ 29 w 82"/>
              <a:gd name="T37" fmla="*/ 24 h 82"/>
              <a:gd name="T38" fmla="*/ 26 w 82"/>
              <a:gd name="T39" fmla="*/ 29 h 82"/>
              <a:gd name="T40" fmla="*/ 24 w 82"/>
              <a:gd name="T41" fmla="*/ 31 h 82"/>
              <a:gd name="T42" fmla="*/ 26 w 82"/>
              <a:gd name="T43" fmla="*/ 33 h 82"/>
              <a:gd name="T44" fmla="*/ 29 w 82"/>
              <a:gd name="T45" fmla="*/ 32 h 82"/>
              <a:gd name="T46" fmla="*/ 33 w 82"/>
              <a:gd name="T47" fmla="*/ 28 h 82"/>
              <a:gd name="T48" fmla="*/ 38 w 82"/>
              <a:gd name="T49" fmla="*/ 30 h 82"/>
              <a:gd name="T50" fmla="*/ 41 w 82"/>
              <a:gd name="T51" fmla="*/ 34 h 82"/>
              <a:gd name="T52" fmla="*/ 35 w 82"/>
              <a:gd name="T53" fmla="*/ 34 h 82"/>
              <a:gd name="T54" fmla="*/ 32 w 82"/>
              <a:gd name="T55" fmla="*/ 32 h 82"/>
              <a:gd name="T56" fmla="*/ 25 w 82"/>
              <a:gd name="T57" fmla="*/ 37 h 82"/>
              <a:gd name="T58" fmla="*/ 23 w 82"/>
              <a:gd name="T59" fmla="*/ 46 h 82"/>
              <a:gd name="T60" fmla="*/ 28 w 82"/>
              <a:gd name="T61" fmla="*/ 51 h 82"/>
              <a:gd name="T62" fmla="*/ 35 w 82"/>
              <a:gd name="T63" fmla="*/ 51 h 82"/>
              <a:gd name="T64" fmla="*/ 43 w 82"/>
              <a:gd name="T65" fmla="*/ 70 h 82"/>
              <a:gd name="T66" fmla="*/ 49 w 82"/>
              <a:gd name="T67" fmla="*/ 57 h 82"/>
              <a:gd name="T68" fmla="*/ 49 w 82"/>
              <a:gd name="T69" fmla="*/ 44 h 82"/>
              <a:gd name="T70" fmla="*/ 44 w 82"/>
              <a:gd name="T71" fmla="*/ 38 h 82"/>
              <a:gd name="T72" fmla="*/ 47 w 82"/>
              <a:gd name="T73" fmla="*/ 41 h 82"/>
              <a:gd name="T74" fmla="*/ 53 w 82"/>
              <a:gd name="T75" fmla="*/ 37 h 82"/>
              <a:gd name="T76" fmla="*/ 50 w 82"/>
              <a:gd name="T77" fmla="*/ 34 h 82"/>
              <a:gd name="T78" fmla="*/ 55 w 82"/>
              <a:gd name="T79" fmla="*/ 34 h 82"/>
              <a:gd name="T80" fmla="*/ 62 w 82"/>
              <a:gd name="T81" fmla="*/ 43 h 82"/>
              <a:gd name="T82" fmla="*/ 51 w 82"/>
              <a:gd name="T83" fmla="*/ 58 h 82"/>
              <a:gd name="T84" fmla="*/ 49 w 82"/>
              <a:gd name="T85" fmla="*/ 63 h 82"/>
              <a:gd name="T86" fmla="*/ 52 w 82"/>
              <a:gd name="T87" fmla="*/ 5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64" y="0"/>
                  <a:pt x="82" y="18"/>
                  <a:pt x="82" y="41"/>
                </a:cubicBezTo>
                <a:cubicBezTo>
                  <a:pt x="82" y="63"/>
                  <a:pt x="64" y="82"/>
                  <a:pt x="41" y="82"/>
                </a:cubicBezTo>
                <a:cubicBezTo>
                  <a:pt x="18" y="82"/>
                  <a:pt x="0" y="63"/>
                  <a:pt x="0" y="41"/>
                </a:cubicBezTo>
                <a:cubicBezTo>
                  <a:pt x="0" y="18"/>
                  <a:pt x="18" y="0"/>
                  <a:pt x="41" y="0"/>
                </a:cubicBezTo>
                <a:close/>
                <a:moveTo>
                  <a:pt x="63" y="43"/>
                </a:moveTo>
                <a:cubicBezTo>
                  <a:pt x="64" y="40"/>
                  <a:pt x="64" y="38"/>
                  <a:pt x="65" y="35"/>
                </a:cubicBezTo>
                <a:cubicBezTo>
                  <a:pt x="65" y="34"/>
                  <a:pt x="65" y="34"/>
                  <a:pt x="67" y="35"/>
                </a:cubicBezTo>
                <a:cubicBezTo>
                  <a:pt x="68" y="37"/>
                  <a:pt x="70" y="38"/>
                  <a:pt x="72" y="40"/>
                </a:cubicBezTo>
                <a:cubicBezTo>
                  <a:pt x="73" y="41"/>
                  <a:pt x="74" y="41"/>
                  <a:pt x="74" y="39"/>
                </a:cubicBezTo>
                <a:cubicBezTo>
                  <a:pt x="74" y="37"/>
                  <a:pt x="74" y="35"/>
                  <a:pt x="75" y="33"/>
                </a:cubicBezTo>
                <a:cubicBezTo>
                  <a:pt x="75" y="32"/>
                  <a:pt x="75" y="32"/>
                  <a:pt x="76" y="33"/>
                </a:cubicBezTo>
                <a:cubicBezTo>
                  <a:pt x="76" y="36"/>
                  <a:pt x="76" y="38"/>
                  <a:pt x="76" y="41"/>
                </a:cubicBezTo>
                <a:cubicBezTo>
                  <a:pt x="76" y="41"/>
                  <a:pt x="77" y="41"/>
                  <a:pt x="76" y="41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44"/>
                  <a:pt x="75" y="44"/>
                  <a:pt x="76" y="44"/>
                </a:cubicBezTo>
                <a:cubicBezTo>
                  <a:pt x="76" y="44"/>
                  <a:pt x="76" y="45"/>
                  <a:pt x="76" y="45"/>
                </a:cubicBezTo>
                <a:cubicBezTo>
                  <a:pt x="76" y="45"/>
                  <a:pt x="76" y="46"/>
                  <a:pt x="76" y="46"/>
                </a:cubicBezTo>
                <a:cubicBezTo>
                  <a:pt x="76" y="46"/>
                  <a:pt x="76" y="47"/>
                  <a:pt x="76" y="47"/>
                </a:cubicBezTo>
                <a:cubicBezTo>
                  <a:pt x="75" y="47"/>
                  <a:pt x="75" y="46"/>
                  <a:pt x="75" y="46"/>
                </a:cubicBezTo>
                <a:cubicBezTo>
                  <a:pt x="74" y="46"/>
                  <a:pt x="74" y="47"/>
                  <a:pt x="73" y="45"/>
                </a:cubicBezTo>
                <a:cubicBezTo>
                  <a:pt x="73" y="45"/>
                  <a:pt x="73" y="45"/>
                  <a:pt x="72" y="44"/>
                </a:cubicBezTo>
                <a:cubicBezTo>
                  <a:pt x="70" y="39"/>
                  <a:pt x="70" y="39"/>
                  <a:pt x="71" y="45"/>
                </a:cubicBezTo>
                <a:cubicBezTo>
                  <a:pt x="72" y="46"/>
                  <a:pt x="72" y="47"/>
                  <a:pt x="72" y="47"/>
                </a:cubicBezTo>
                <a:cubicBezTo>
                  <a:pt x="72" y="49"/>
                  <a:pt x="73" y="49"/>
                  <a:pt x="74" y="49"/>
                </a:cubicBezTo>
                <a:cubicBezTo>
                  <a:pt x="74" y="49"/>
                  <a:pt x="75" y="49"/>
                  <a:pt x="75" y="49"/>
                </a:cubicBezTo>
                <a:cubicBezTo>
                  <a:pt x="75" y="49"/>
                  <a:pt x="76" y="49"/>
                  <a:pt x="75" y="49"/>
                </a:cubicBezTo>
                <a:cubicBezTo>
                  <a:pt x="72" y="65"/>
                  <a:pt x="58" y="76"/>
                  <a:pt x="41" y="76"/>
                </a:cubicBezTo>
                <a:cubicBezTo>
                  <a:pt x="21" y="76"/>
                  <a:pt x="6" y="60"/>
                  <a:pt x="6" y="41"/>
                </a:cubicBezTo>
                <a:cubicBezTo>
                  <a:pt x="6" y="21"/>
                  <a:pt x="21" y="5"/>
                  <a:pt x="41" y="5"/>
                </a:cubicBezTo>
                <a:cubicBezTo>
                  <a:pt x="45" y="5"/>
                  <a:pt x="48" y="6"/>
                  <a:pt x="52" y="7"/>
                </a:cubicBezTo>
                <a:cubicBezTo>
                  <a:pt x="52" y="7"/>
                  <a:pt x="52" y="8"/>
                  <a:pt x="52" y="8"/>
                </a:cubicBezTo>
                <a:cubicBezTo>
                  <a:pt x="48" y="10"/>
                  <a:pt x="44" y="12"/>
                  <a:pt x="41" y="14"/>
                </a:cubicBezTo>
                <a:cubicBezTo>
                  <a:pt x="39" y="15"/>
                  <a:pt x="39" y="15"/>
                  <a:pt x="37" y="15"/>
                </a:cubicBezTo>
                <a:cubicBezTo>
                  <a:pt x="36" y="15"/>
                  <a:pt x="34" y="16"/>
                  <a:pt x="32" y="16"/>
                </a:cubicBezTo>
                <a:cubicBezTo>
                  <a:pt x="31" y="16"/>
                  <a:pt x="31" y="16"/>
                  <a:pt x="30" y="17"/>
                </a:cubicBezTo>
                <a:cubicBezTo>
                  <a:pt x="30" y="19"/>
                  <a:pt x="30" y="20"/>
                  <a:pt x="30" y="22"/>
                </a:cubicBezTo>
                <a:cubicBezTo>
                  <a:pt x="29" y="23"/>
                  <a:pt x="29" y="23"/>
                  <a:pt x="29" y="24"/>
                </a:cubicBezTo>
                <a:cubicBezTo>
                  <a:pt x="28" y="26"/>
                  <a:pt x="28" y="27"/>
                  <a:pt x="27" y="28"/>
                </a:cubicBezTo>
                <a:cubicBezTo>
                  <a:pt x="27" y="29"/>
                  <a:pt x="27" y="29"/>
                  <a:pt x="26" y="29"/>
                </a:cubicBezTo>
                <a:cubicBezTo>
                  <a:pt x="26" y="29"/>
                  <a:pt x="25" y="30"/>
                  <a:pt x="25" y="30"/>
                </a:cubicBezTo>
                <a:cubicBezTo>
                  <a:pt x="24" y="30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25" y="33"/>
                  <a:pt x="25" y="33"/>
                  <a:pt x="26" y="33"/>
                </a:cubicBezTo>
                <a:cubicBezTo>
                  <a:pt x="26" y="33"/>
                  <a:pt x="26" y="33"/>
                  <a:pt x="27" y="33"/>
                </a:cubicBezTo>
                <a:cubicBezTo>
                  <a:pt x="28" y="33"/>
                  <a:pt x="28" y="33"/>
                  <a:pt x="29" y="32"/>
                </a:cubicBezTo>
                <a:cubicBezTo>
                  <a:pt x="29" y="31"/>
                  <a:pt x="30" y="30"/>
                  <a:pt x="31" y="29"/>
                </a:cubicBezTo>
                <a:cubicBezTo>
                  <a:pt x="31" y="28"/>
                  <a:pt x="32" y="28"/>
                  <a:pt x="33" y="28"/>
                </a:cubicBezTo>
                <a:cubicBezTo>
                  <a:pt x="34" y="29"/>
                  <a:pt x="35" y="29"/>
                  <a:pt x="36" y="29"/>
                </a:cubicBezTo>
                <a:cubicBezTo>
                  <a:pt x="37" y="30"/>
                  <a:pt x="37" y="30"/>
                  <a:pt x="38" y="30"/>
                </a:cubicBezTo>
                <a:cubicBezTo>
                  <a:pt x="39" y="31"/>
                  <a:pt x="40" y="32"/>
                  <a:pt x="41" y="33"/>
                </a:cubicBezTo>
                <a:cubicBezTo>
                  <a:pt x="42" y="33"/>
                  <a:pt x="41" y="34"/>
                  <a:pt x="41" y="34"/>
                </a:cubicBezTo>
                <a:cubicBezTo>
                  <a:pt x="39" y="34"/>
                  <a:pt x="38" y="34"/>
                  <a:pt x="37" y="34"/>
                </a:cubicBezTo>
                <a:cubicBezTo>
                  <a:pt x="36" y="35"/>
                  <a:pt x="36" y="34"/>
                  <a:pt x="35" y="34"/>
                </a:cubicBezTo>
                <a:cubicBezTo>
                  <a:pt x="35" y="33"/>
                  <a:pt x="34" y="33"/>
                  <a:pt x="33" y="32"/>
                </a:cubicBezTo>
                <a:cubicBezTo>
                  <a:pt x="33" y="32"/>
                  <a:pt x="32" y="32"/>
                  <a:pt x="32" y="32"/>
                </a:cubicBezTo>
                <a:cubicBezTo>
                  <a:pt x="30" y="33"/>
                  <a:pt x="28" y="34"/>
                  <a:pt x="26" y="35"/>
                </a:cubicBezTo>
                <a:cubicBezTo>
                  <a:pt x="25" y="35"/>
                  <a:pt x="25" y="36"/>
                  <a:pt x="25" y="37"/>
                </a:cubicBezTo>
                <a:cubicBezTo>
                  <a:pt x="24" y="39"/>
                  <a:pt x="24" y="42"/>
                  <a:pt x="23" y="44"/>
                </a:cubicBezTo>
                <a:cubicBezTo>
                  <a:pt x="22" y="45"/>
                  <a:pt x="22" y="45"/>
                  <a:pt x="23" y="46"/>
                </a:cubicBezTo>
                <a:cubicBezTo>
                  <a:pt x="24" y="48"/>
                  <a:pt x="25" y="49"/>
                  <a:pt x="26" y="51"/>
                </a:cubicBezTo>
                <a:cubicBezTo>
                  <a:pt x="27" y="52"/>
                  <a:pt x="27" y="52"/>
                  <a:pt x="28" y="51"/>
                </a:cubicBezTo>
                <a:cubicBezTo>
                  <a:pt x="30" y="51"/>
                  <a:pt x="32" y="51"/>
                  <a:pt x="33" y="50"/>
                </a:cubicBezTo>
                <a:cubicBezTo>
                  <a:pt x="34" y="50"/>
                  <a:pt x="35" y="50"/>
                  <a:pt x="35" y="51"/>
                </a:cubicBezTo>
                <a:cubicBezTo>
                  <a:pt x="37" y="57"/>
                  <a:pt x="39" y="63"/>
                  <a:pt x="41" y="69"/>
                </a:cubicBezTo>
                <a:cubicBezTo>
                  <a:pt x="42" y="71"/>
                  <a:pt x="42" y="71"/>
                  <a:pt x="43" y="70"/>
                </a:cubicBezTo>
                <a:cubicBezTo>
                  <a:pt x="45" y="67"/>
                  <a:pt x="46" y="64"/>
                  <a:pt x="48" y="61"/>
                </a:cubicBezTo>
                <a:cubicBezTo>
                  <a:pt x="49" y="59"/>
                  <a:pt x="49" y="59"/>
                  <a:pt x="49" y="57"/>
                </a:cubicBezTo>
                <a:cubicBezTo>
                  <a:pt x="50" y="53"/>
                  <a:pt x="50" y="50"/>
                  <a:pt x="51" y="46"/>
                </a:cubicBezTo>
                <a:cubicBezTo>
                  <a:pt x="51" y="44"/>
                  <a:pt x="51" y="44"/>
                  <a:pt x="49" y="44"/>
                </a:cubicBezTo>
                <a:cubicBezTo>
                  <a:pt x="48" y="45"/>
                  <a:pt x="48" y="44"/>
                  <a:pt x="47" y="43"/>
                </a:cubicBezTo>
                <a:cubicBezTo>
                  <a:pt x="46" y="41"/>
                  <a:pt x="45" y="39"/>
                  <a:pt x="44" y="38"/>
                </a:cubicBezTo>
                <a:cubicBezTo>
                  <a:pt x="43" y="36"/>
                  <a:pt x="43" y="36"/>
                  <a:pt x="44" y="37"/>
                </a:cubicBezTo>
                <a:cubicBezTo>
                  <a:pt x="45" y="38"/>
                  <a:pt x="46" y="40"/>
                  <a:pt x="47" y="41"/>
                </a:cubicBezTo>
                <a:cubicBezTo>
                  <a:pt x="49" y="42"/>
                  <a:pt x="49" y="42"/>
                  <a:pt x="50" y="41"/>
                </a:cubicBezTo>
                <a:cubicBezTo>
                  <a:pt x="51" y="40"/>
                  <a:pt x="52" y="38"/>
                  <a:pt x="53" y="37"/>
                </a:cubicBezTo>
                <a:cubicBezTo>
                  <a:pt x="54" y="36"/>
                  <a:pt x="54" y="36"/>
                  <a:pt x="52" y="35"/>
                </a:cubicBezTo>
                <a:cubicBezTo>
                  <a:pt x="51" y="35"/>
                  <a:pt x="51" y="34"/>
                  <a:pt x="50" y="34"/>
                </a:cubicBezTo>
                <a:cubicBezTo>
                  <a:pt x="49" y="33"/>
                  <a:pt x="48" y="33"/>
                  <a:pt x="50" y="34"/>
                </a:cubicBezTo>
                <a:cubicBezTo>
                  <a:pt x="52" y="34"/>
                  <a:pt x="53" y="34"/>
                  <a:pt x="55" y="34"/>
                </a:cubicBezTo>
                <a:cubicBezTo>
                  <a:pt x="57" y="35"/>
                  <a:pt x="57" y="35"/>
                  <a:pt x="58" y="36"/>
                </a:cubicBezTo>
                <a:cubicBezTo>
                  <a:pt x="59" y="39"/>
                  <a:pt x="60" y="41"/>
                  <a:pt x="62" y="43"/>
                </a:cubicBezTo>
                <a:cubicBezTo>
                  <a:pt x="62" y="45"/>
                  <a:pt x="63" y="44"/>
                  <a:pt x="63" y="43"/>
                </a:cubicBezTo>
                <a:close/>
                <a:moveTo>
                  <a:pt x="51" y="58"/>
                </a:moveTo>
                <a:cubicBezTo>
                  <a:pt x="51" y="58"/>
                  <a:pt x="50" y="59"/>
                  <a:pt x="50" y="59"/>
                </a:cubicBezTo>
                <a:cubicBezTo>
                  <a:pt x="49" y="61"/>
                  <a:pt x="49" y="61"/>
                  <a:pt x="49" y="63"/>
                </a:cubicBezTo>
                <a:cubicBezTo>
                  <a:pt x="50" y="66"/>
                  <a:pt x="50" y="66"/>
                  <a:pt x="51" y="63"/>
                </a:cubicBezTo>
                <a:cubicBezTo>
                  <a:pt x="51" y="61"/>
                  <a:pt x="52" y="60"/>
                  <a:pt x="52" y="58"/>
                </a:cubicBezTo>
                <a:cubicBezTo>
                  <a:pt x="53" y="55"/>
                  <a:pt x="53" y="55"/>
                  <a:pt x="51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0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8" grpId="1"/>
      <p:bldP spid="20522" grpId="0"/>
      <p:bldP spid="20522" grpId="1"/>
      <p:bldP spid="2" grpId="0"/>
      <p:bldP spid="2" grpId="1"/>
      <p:bldP spid="3" grpId="0"/>
      <p:bldP spid="3" grpId="1"/>
      <p:bldP spid="20525" grpId="0"/>
      <p:bldP spid="2052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5" name="Text Box 59"/>
          <p:cNvSpPr txBox="1">
            <a:spLocks noChangeArrowheads="1"/>
          </p:cNvSpPr>
          <p:nvPr/>
        </p:nvSpPr>
        <p:spPr bwMode="auto">
          <a:xfrm>
            <a:off x="7235825" y="1145540"/>
            <a:ext cx="690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标签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9757" name="Text Box 61"/>
          <p:cNvSpPr txBox="1">
            <a:spLocks noChangeArrowheads="1"/>
          </p:cNvSpPr>
          <p:nvPr/>
        </p:nvSpPr>
        <p:spPr bwMode="auto">
          <a:xfrm>
            <a:off x="538798" y="1012825"/>
            <a:ext cx="6934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Impact" panose="020B0806030902050204" pitchFamily="34" charset="0"/>
              </a:rPr>
              <a:t>图片</a:t>
            </a:r>
            <a:endParaRPr lang="zh-CN" altLang="en-US" sz="2000" b="1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grpSp>
        <p:nvGrpSpPr>
          <p:cNvPr id="7" name="Group 62"/>
          <p:cNvGrpSpPr/>
          <p:nvPr/>
        </p:nvGrpSpPr>
        <p:grpSpPr bwMode="auto">
          <a:xfrm flipH="1">
            <a:off x="6803708" y="1202373"/>
            <a:ext cx="209550" cy="257175"/>
            <a:chOff x="0" y="0"/>
            <a:chExt cx="134" cy="1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9759" name="Freeform 63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0" name="Rectangle 64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1" name="Rectangle 65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64" name="Freeform 68"/>
          <p:cNvSpPr>
            <a:spLocks noEditPoints="1"/>
          </p:cNvSpPr>
          <p:nvPr/>
        </p:nvSpPr>
        <p:spPr bwMode="auto">
          <a:xfrm>
            <a:off x="179070" y="1090613"/>
            <a:ext cx="233363" cy="242887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458817" y="358586"/>
            <a:ext cx="22263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训练数据准备</a:t>
            </a:r>
            <a:endParaRPr 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Rectangle 20"/>
          <p:cNvSpPr>
            <a:spLocks noChangeArrowheads="1"/>
          </p:cNvSpPr>
          <p:nvPr/>
        </p:nvSpPr>
        <p:spPr bwMode="auto">
          <a:xfrm>
            <a:off x="3671697" y="685492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subtitle for your presentation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1544320"/>
            <a:ext cx="4488180" cy="3046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1706245"/>
            <a:ext cx="2000885" cy="1313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335" y="3218815"/>
            <a:ext cx="1525905" cy="1631315"/>
          </a:xfrm>
          <a:prstGeom prst="rect">
            <a:avLst/>
          </a:prstGeom>
        </p:spPr>
      </p:pic>
      <p:sp>
        <p:nvSpPr>
          <p:cNvPr id="9" name="Text Box 59"/>
          <p:cNvSpPr txBox="1">
            <a:spLocks noChangeArrowheads="1"/>
          </p:cNvSpPr>
          <p:nvPr/>
        </p:nvSpPr>
        <p:spPr bwMode="auto">
          <a:xfrm>
            <a:off x="7648575" y="2066290"/>
            <a:ext cx="31877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 Box 59"/>
          <p:cNvSpPr txBox="1">
            <a:spLocks noChangeArrowheads="1"/>
          </p:cNvSpPr>
          <p:nvPr/>
        </p:nvSpPr>
        <p:spPr bwMode="auto">
          <a:xfrm>
            <a:off x="7740015" y="3650615"/>
            <a:ext cx="27940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1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9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9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  <p:bldP spid="29757" grpId="0" animBg="1"/>
      <p:bldP spid="29757" grpId="1" animBg="1"/>
      <p:bldP spid="29755" grpId="0" animBg="1"/>
      <p:bldP spid="29755" grpId="1" animBg="1"/>
      <p:bldP spid="9" grpId="0" animBg="1"/>
      <p:bldP spid="9" grpId="1" animBg="1"/>
      <p:bldP spid="10" grpId="0" animBg="1"/>
      <p:bldP spid="10" grpId="1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097,&quot;width&quot;:6906}"/>
</p:tagLst>
</file>

<file path=ppt/tags/tag2.xml><?xml version="1.0" encoding="utf-8"?>
<p:tagLst xmlns:p="http://schemas.openxmlformats.org/presentationml/2006/main">
  <p:tag name="KSO_WM_UNIT_PLACING_PICTURE_USER_VIEWPORT" val="{&quot;height&quot;:3400,&quot;width&quot;:14400}"/>
</p:tagLst>
</file>

<file path=ppt/tags/tag3.xml><?xml version="1.0" encoding="utf-8"?>
<p:tagLst xmlns:p="http://schemas.openxmlformats.org/presentationml/2006/main">
  <p:tag name="KSO_WM_UNIT_PLACING_PICTURE_USER_VIEWPORT" val="{&quot;height&quot;:8080,&quot;width&quot;:12955}"/>
</p:tagLst>
</file>

<file path=ppt/tags/tag4.xml><?xml version="1.0" encoding="utf-8"?>
<p:tagLst xmlns:p="http://schemas.openxmlformats.org/presentationml/2006/main">
  <p:tag name="KSO_WM_UNIT_PLACING_PICTURE_USER_VIEWPORT" val="{&quot;height&quot;:3400,&quot;width&quot;:14400}"/>
</p:tagLst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08C00"/>
      </a:accent1>
      <a:accent2>
        <a:srgbClr val="FBCA6E"/>
      </a:accent2>
      <a:accent3>
        <a:srgbClr val="EA6441"/>
      </a:accent3>
      <a:accent4>
        <a:srgbClr val="6D6E72"/>
      </a:accent4>
      <a:accent5>
        <a:srgbClr val="00CC99"/>
      </a:accent5>
      <a:accent6>
        <a:srgbClr val="918CD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1547</Words>
  <Application>WPS 演示</Application>
  <PresentationFormat>自定义</PresentationFormat>
  <Paragraphs>158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Impact</vt:lpstr>
      <vt:lpstr>方正姚体</vt:lpstr>
      <vt:lpstr>华文楷体</vt:lpstr>
      <vt:lpstr>Calibri</vt:lpstr>
      <vt:lpstr>Arial Unicode MS</vt:lpstr>
      <vt:lpstr>Arial Black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巴黎街烟花因你而绚烂夺目</cp:lastModifiedBy>
  <cp:revision>111</cp:revision>
  <dcterms:created xsi:type="dcterms:W3CDTF">2016-03-21T01:49:00Z</dcterms:created>
  <dcterms:modified xsi:type="dcterms:W3CDTF">2021-05-26T10:56:28Z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F65CDBD90B4A4F6FB312D8BCB5A14425</vt:lpwstr>
  </property>
</Properties>
</file>